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handoutMasterIdLst>
    <p:handoutMasterId r:id="rId34"/>
  </p:handoutMasterIdLst>
  <p:sldIdLst>
    <p:sldId id="256" r:id="rId2"/>
    <p:sldId id="282" r:id="rId3"/>
    <p:sldId id="283" r:id="rId4"/>
    <p:sldId id="284" r:id="rId5"/>
    <p:sldId id="285" r:id="rId6"/>
    <p:sldId id="286" r:id="rId7"/>
    <p:sldId id="288" r:id="rId8"/>
    <p:sldId id="289" r:id="rId9"/>
    <p:sldId id="290" r:id="rId10"/>
    <p:sldId id="292" r:id="rId11"/>
    <p:sldId id="293" r:id="rId12"/>
    <p:sldId id="294" r:id="rId13"/>
    <p:sldId id="295" r:id="rId14"/>
    <p:sldId id="296" r:id="rId15"/>
    <p:sldId id="297" r:id="rId16"/>
    <p:sldId id="298" r:id="rId17"/>
    <p:sldId id="299" r:id="rId18"/>
    <p:sldId id="300" r:id="rId19"/>
    <p:sldId id="301" r:id="rId20"/>
    <p:sldId id="302" r:id="rId21"/>
    <p:sldId id="303" r:id="rId22"/>
    <p:sldId id="304" r:id="rId23"/>
    <p:sldId id="305" r:id="rId24"/>
    <p:sldId id="306" r:id="rId25"/>
    <p:sldId id="307" r:id="rId26"/>
    <p:sldId id="308" r:id="rId27"/>
    <p:sldId id="309" r:id="rId28"/>
    <p:sldId id="310" r:id="rId29"/>
    <p:sldId id="311" r:id="rId30"/>
    <p:sldId id="312" r:id="rId31"/>
    <p:sldId id="275" r:id="rId32"/>
  </p:sldIdLst>
  <p:sldSz cx="9144000" cy="6858000" type="screen4x3"/>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3DA35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4" autoAdjust="0"/>
    <p:restoredTop sz="60394" autoAdjust="0"/>
  </p:normalViewPr>
  <p:slideViewPr>
    <p:cSldViewPr snapToGrid="0" snapToObjects="1">
      <p:cViewPr varScale="1">
        <p:scale>
          <a:sx n="44" d="100"/>
          <a:sy n="44" d="100"/>
        </p:scale>
        <p:origin x="192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54" d="100"/>
          <a:sy n="54" d="100"/>
        </p:scale>
        <p:origin x="2592" y="5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sz="quarter" idx="1"/>
          </p:nvPr>
        </p:nvSpPr>
        <p:spPr>
          <a:xfrm>
            <a:off x="4023092" y="0"/>
            <a:ext cx="3077739" cy="469424"/>
          </a:xfrm>
          <a:prstGeom prst="rect">
            <a:avLst/>
          </a:prstGeom>
        </p:spPr>
        <p:txBody>
          <a:bodyPr vert="horz" lIns="94229" tIns="47114" rIns="94229" bIns="47114" rtlCol="0"/>
          <a:lstStyle>
            <a:lvl1pPr algn="r">
              <a:defRPr sz="1200"/>
            </a:lvl1pPr>
          </a:lstStyle>
          <a:p>
            <a:fld id="{374B6A6B-183C-EA47-9E56-5A310C33C39A}" type="datetimeFigureOut">
              <a:rPr lang="en-US" smtClean="0"/>
              <a:pPr/>
              <a:t>8/25/2016</a:t>
            </a:fld>
            <a:endParaRPr lang="en-US"/>
          </a:p>
        </p:txBody>
      </p:sp>
      <p:sp>
        <p:nvSpPr>
          <p:cNvPr id="4" name="Footer Placeholder 3"/>
          <p:cNvSpPr>
            <a:spLocks noGrp="1"/>
          </p:cNvSpPr>
          <p:nvPr>
            <p:ph type="ftr" sz="quarter" idx="2"/>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4023092" y="8917422"/>
            <a:ext cx="3077739" cy="469424"/>
          </a:xfrm>
          <a:prstGeom prst="rect">
            <a:avLst/>
          </a:prstGeom>
        </p:spPr>
        <p:txBody>
          <a:bodyPr vert="horz" lIns="94229" tIns="47114" rIns="94229" bIns="47114" rtlCol="0" anchor="b"/>
          <a:lstStyle>
            <a:lvl1pPr algn="r">
              <a:defRPr sz="1200"/>
            </a:lvl1pPr>
          </a:lstStyle>
          <a:p>
            <a:fld id="{CA7A5AB6-0BE5-BE40-ABA9-018569B68F66}" type="slidenum">
              <a:rPr lang="en-US" smtClean="0"/>
              <a:pPr/>
              <a:t>‹#›</a:t>
            </a:fld>
            <a:endParaRPr lang="en-US"/>
          </a:p>
        </p:txBody>
      </p:sp>
    </p:spTree>
    <p:extLst>
      <p:ext uri="{BB962C8B-B14F-4D97-AF65-F5344CB8AC3E}">
        <p14:creationId xmlns:p14="http://schemas.microsoft.com/office/powerpoint/2010/main" val="18675847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69424"/>
          </a:xfrm>
          <a:prstGeom prst="rect">
            <a:avLst/>
          </a:prstGeom>
        </p:spPr>
        <p:txBody>
          <a:bodyPr vert="horz" lIns="94229" tIns="47114" rIns="94229" bIns="47114" rtlCol="0"/>
          <a:lstStyle>
            <a:lvl1pPr algn="r">
              <a:defRPr sz="1200"/>
            </a:lvl1pPr>
          </a:lstStyle>
          <a:p>
            <a:fld id="{44204523-A273-484C-BE54-22981D3F5017}" type="datetimeFigureOut">
              <a:rPr lang="en-US" smtClean="0"/>
              <a:pPr/>
              <a:t>8/25/2016</a:t>
            </a:fld>
            <a:endParaRPr lang="en-US"/>
          </a:p>
        </p:txBody>
      </p:sp>
      <p:sp>
        <p:nvSpPr>
          <p:cNvPr id="4" name="Slide Image Placeholder 3"/>
          <p:cNvSpPr>
            <a:spLocks noGrp="1" noRot="1" noChangeAspect="1"/>
          </p:cNvSpPr>
          <p:nvPr>
            <p:ph type="sldImg" idx="2"/>
          </p:nvPr>
        </p:nvSpPr>
        <p:spPr>
          <a:xfrm>
            <a:off x="1204913" y="704850"/>
            <a:ext cx="4692650" cy="3519488"/>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29" tIns="47114" rIns="94229" bIns="47114" rtlCol="0" anchor="b"/>
          <a:lstStyle>
            <a:lvl1pPr algn="r">
              <a:defRPr sz="1200"/>
            </a:lvl1pPr>
          </a:lstStyle>
          <a:p>
            <a:fld id="{DA959037-C448-8243-B1DD-C0881F7A9EAA}" type="slidenum">
              <a:rPr lang="en-US" smtClean="0"/>
              <a:pPr/>
              <a:t>‹#›</a:t>
            </a:fld>
            <a:endParaRPr lang="en-US"/>
          </a:p>
        </p:txBody>
      </p:sp>
    </p:spTree>
    <p:extLst>
      <p:ext uri="{BB962C8B-B14F-4D97-AF65-F5344CB8AC3E}">
        <p14:creationId xmlns:p14="http://schemas.microsoft.com/office/powerpoint/2010/main" val="45632608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1738" y="241300"/>
            <a:ext cx="4692650" cy="3519488"/>
          </a:xfrm>
        </p:spPr>
      </p:sp>
      <p:sp>
        <p:nvSpPr>
          <p:cNvPr id="3" name="Notes Placeholder 2"/>
          <p:cNvSpPr>
            <a:spLocks noGrp="1"/>
          </p:cNvSpPr>
          <p:nvPr>
            <p:ph type="body" idx="1"/>
          </p:nvPr>
        </p:nvSpPr>
        <p:spPr>
          <a:xfrm>
            <a:off x="818133" y="3996044"/>
            <a:ext cx="5681980" cy="5390802"/>
          </a:xfrm>
        </p:spPr>
        <p:txBody>
          <a:bodyPr/>
          <a:lstStyle/>
          <a:p>
            <a:r>
              <a:rPr lang="en-US" sz="1800" dirty="0"/>
              <a:t>I want to introduce myself to you and tell you a little bit about my background.  I started out in property management as a leasing consultant, back in 1997.  My first experience was on a new development community in Springfield VA.  I was hired at the very beginning of construction so we had no apartments to show, but we were pretty cutting edge because we had a computer animated video. It was a tour of the community, the model and the clubhouse.  We leasing 100 apartments out of a mall kiosk for months before we had anything real to show  That was an adventure.  After a few months, I became a Leasing Manager, then a Marketing Manager with 20+ communities in my portfolio and eventually a Director of Education.  I loved being creative, working with the teams to create training classes and marketing materials to set us apart from the competition.  So all this to say, I’ve been in your shoes, I know how busy it gets with tours, follow up, paperwork, being there for your current residents. A big shout out to all of you for all you do  everyday.   </a:t>
            </a:r>
          </a:p>
        </p:txBody>
      </p:sp>
      <p:sp>
        <p:nvSpPr>
          <p:cNvPr id="4" name="Slide Number Placeholder 3"/>
          <p:cNvSpPr>
            <a:spLocks noGrp="1"/>
          </p:cNvSpPr>
          <p:nvPr>
            <p:ph type="sldNum" sz="quarter" idx="10"/>
          </p:nvPr>
        </p:nvSpPr>
        <p:spPr/>
        <p:txBody>
          <a:bodyPr/>
          <a:lstStyle/>
          <a:p>
            <a:fld id="{DA959037-C448-8243-B1DD-C0881F7A9EAA}" type="slidenum">
              <a:rPr lang="en-US" smtClean="0"/>
              <a:pPr/>
              <a:t>1</a:t>
            </a:fld>
            <a:endParaRPr lang="en-US"/>
          </a:p>
        </p:txBody>
      </p:sp>
    </p:spTree>
    <p:extLst>
      <p:ext uri="{BB962C8B-B14F-4D97-AF65-F5344CB8AC3E}">
        <p14:creationId xmlns:p14="http://schemas.microsoft.com/office/powerpoint/2010/main" val="38659569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5263" y="477838"/>
            <a:ext cx="4267200" cy="3200400"/>
          </a:xfrm>
        </p:spPr>
      </p:sp>
      <p:sp>
        <p:nvSpPr>
          <p:cNvPr id="3" name="Notes Placeholder 2"/>
          <p:cNvSpPr>
            <a:spLocks noGrp="1"/>
          </p:cNvSpPr>
          <p:nvPr>
            <p:ph type="body" idx="1"/>
          </p:nvPr>
        </p:nvSpPr>
        <p:spPr>
          <a:xfrm>
            <a:off x="720110" y="3881045"/>
            <a:ext cx="5757608" cy="5376704"/>
          </a:xfrm>
        </p:spPr>
        <p:txBody>
          <a:bodyPr/>
          <a:lstStyle/>
          <a:p>
            <a:r>
              <a:rPr lang="en-US" sz="2100" dirty="0"/>
              <a:t>So let’s think about ways to design the CX.  So how many of you remember those old Heinz ketchup bottles that we could never get the ketchup out,  you turn it upside down, and pound on the bottom, trying to get that ketchup out, it still won’t come out, so finally you get desperate and get a butter knife to shove up inside the bottle to get he ketchup moving right?  So the Heinz company heard that customers weren’t have a great experience so they started thinking outside the box, well, if we turn the bottle upside down, gravity will help us and if we make it plastic you can squeeze the ketchup out – and presto we have this new awesome design that we all know and love now right.  It’s so easy to use, the experience is so much better.  So it’s important that we think ahead, and think differently to design the CX. </a:t>
            </a:r>
          </a:p>
        </p:txBody>
      </p:sp>
      <p:sp>
        <p:nvSpPr>
          <p:cNvPr id="4" name="Slide Number Placeholder 3"/>
          <p:cNvSpPr>
            <a:spLocks noGrp="1"/>
          </p:cNvSpPr>
          <p:nvPr>
            <p:ph type="sldNum" sz="quarter" idx="10"/>
          </p:nvPr>
        </p:nvSpPr>
        <p:spPr/>
        <p:txBody>
          <a:bodyPr/>
          <a:lstStyle/>
          <a:p>
            <a:fld id="{EBFD2B46-FE1B-495A-B22A-FE04AFE5EC7C}" type="slidenum">
              <a:rPr lang="en-US" smtClean="0"/>
              <a:t>10</a:t>
            </a:fld>
            <a:endParaRPr lang="en-US"/>
          </a:p>
        </p:txBody>
      </p:sp>
    </p:spTree>
    <p:extLst>
      <p:ext uri="{BB962C8B-B14F-4D97-AF65-F5344CB8AC3E}">
        <p14:creationId xmlns:p14="http://schemas.microsoft.com/office/powerpoint/2010/main" val="1002700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3675" y="428625"/>
            <a:ext cx="4270375" cy="3201988"/>
          </a:xfrm>
        </p:spPr>
      </p:sp>
      <p:sp>
        <p:nvSpPr>
          <p:cNvPr id="3" name="Notes Placeholder 2"/>
          <p:cNvSpPr>
            <a:spLocks noGrp="1"/>
          </p:cNvSpPr>
          <p:nvPr>
            <p:ph type="body" idx="1"/>
          </p:nvPr>
        </p:nvSpPr>
        <p:spPr>
          <a:xfrm>
            <a:off x="720111" y="3938759"/>
            <a:ext cx="5757608" cy="4990548"/>
          </a:xfrm>
        </p:spPr>
        <p:txBody>
          <a:bodyPr/>
          <a:lstStyle/>
          <a:p>
            <a:r>
              <a:rPr lang="en-US" sz="2500" dirty="0"/>
              <a:t>SO today, we are going to talk about some basic habits, that will help you design a great CX every time for every customer.  It’s important to create consistency, creating that consistency, will help you create good habits. Good Habits help you keep your residents happy. Remember that renting an apartment home is very personal, very emotional, in today’s market conditions, residents  spend 35-40% of their income on their home.  They expect us to deliver what we promise.   So the first habit that will help us do just that  …     </a:t>
            </a:r>
          </a:p>
        </p:txBody>
      </p:sp>
      <p:sp>
        <p:nvSpPr>
          <p:cNvPr id="4" name="Slide Number Placeholder 3"/>
          <p:cNvSpPr>
            <a:spLocks noGrp="1"/>
          </p:cNvSpPr>
          <p:nvPr>
            <p:ph type="sldNum" sz="quarter" idx="10"/>
          </p:nvPr>
        </p:nvSpPr>
        <p:spPr/>
        <p:txBody>
          <a:bodyPr/>
          <a:lstStyle/>
          <a:p>
            <a:fld id="{EBFD2B46-FE1B-495A-B22A-FE04AFE5EC7C}" type="slidenum">
              <a:rPr lang="en-US" smtClean="0"/>
              <a:t>11</a:t>
            </a:fld>
            <a:endParaRPr lang="en-US"/>
          </a:p>
        </p:txBody>
      </p:sp>
    </p:spTree>
    <p:extLst>
      <p:ext uri="{BB962C8B-B14F-4D97-AF65-F5344CB8AC3E}">
        <p14:creationId xmlns:p14="http://schemas.microsoft.com/office/powerpoint/2010/main" val="376814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0113" y="4563842"/>
            <a:ext cx="5757608" cy="4919170"/>
          </a:xfrm>
        </p:spPr>
        <p:txBody>
          <a:bodyPr/>
          <a:lstStyle/>
          <a:p>
            <a:r>
              <a:rPr lang="en-US" sz="2500" dirty="0"/>
              <a:t>And the most essential habit, is communication.  It is critically important to communicate clearly and often with your prospects and residents. Frequent communication helps build relationships and trust,  it also adds value, it makes the customer feel important, creates loyalty and ultimately leads to success in achieving our goals.  This is true in our personal lives too.     </a:t>
            </a:r>
          </a:p>
        </p:txBody>
      </p:sp>
      <p:sp>
        <p:nvSpPr>
          <p:cNvPr id="4" name="Slide Number Placeholder 3"/>
          <p:cNvSpPr>
            <a:spLocks noGrp="1"/>
          </p:cNvSpPr>
          <p:nvPr>
            <p:ph type="sldNum" sz="quarter" idx="10"/>
          </p:nvPr>
        </p:nvSpPr>
        <p:spPr/>
        <p:txBody>
          <a:bodyPr/>
          <a:lstStyle/>
          <a:p>
            <a:fld id="{EBFD2B46-FE1B-495A-B22A-FE04AFE5EC7C}" type="slidenum">
              <a:rPr lang="en-US" smtClean="0"/>
              <a:t>12</a:t>
            </a:fld>
            <a:endParaRPr lang="en-US"/>
          </a:p>
        </p:txBody>
      </p:sp>
    </p:spTree>
    <p:extLst>
      <p:ext uri="{BB962C8B-B14F-4D97-AF65-F5344CB8AC3E}">
        <p14:creationId xmlns:p14="http://schemas.microsoft.com/office/powerpoint/2010/main" val="1525013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0950" y="330200"/>
            <a:ext cx="4695825" cy="3521075"/>
          </a:xfrm>
        </p:spPr>
      </p:sp>
      <p:sp>
        <p:nvSpPr>
          <p:cNvPr id="3" name="Notes Placeholder 2"/>
          <p:cNvSpPr>
            <a:spLocks noGrp="1"/>
          </p:cNvSpPr>
          <p:nvPr>
            <p:ph type="body" idx="1"/>
          </p:nvPr>
        </p:nvSpPr>
        <p:spPr>
          <a:xfrm>
            <a:off x="720113" y="4054165"/>
            <a:ext cx="5757608" cy="5097969"/>
          </a:xfrm>
        </p:spPr>
        <p:txBody>
          <a:bodyPr/>
          <a:lstStyle/>
          <a:p>
            <a:pPr defTabSz="471145">
              <a:defRPr/>
            </a:pPr>
            <a:r>
              <a:rPr lang="en-US" sz="2500" dirty="0"/>
              <a:t>So for us our leads, the journey begins with a telephone call, an internet lead, your website, reviewing ratings and reviews- then we begin creating that customer experience with every interaction the customer has with our brand, they see us as the brand.  Keep in mind, they all count, they all play into this big picture that we call customer experience.   we want to fully understand their needs and connect with them in a personal and emotional way.   </a:t>
            </a:r>
          </a:p>
        </p:txBody>
      </p:sp>
      <p:sp>
        <p:nvSpPr>
          <p:cNvPr id="4" name="Slide Number Placeholder 3"/>
          <p:cNvSpPr>
            <a:spLocks noGrp="1"/>
          </p:cNvSpPr>
          <p:nvPr>
            <p:ph type="sldNum" sz="quarter" idx="10"/>
          </p:nvPr>
        </p:nvSpPr>
        <p:spPr/>
        <p:txBody>
          <a:bodyPr/>
          <a:lstStyle/>
          <a:p>
            <a:fld id="{EBFD2B46-FE1B-495A-B22A-FE04AFE5EC7C}" type="slidenum">
              <a:rPr lang="en-US" smtClean="0"/>
              <a:t>13</a:t>
            </a:fld>
            <a:endParaRPr lang="en-US" dirty="0"/>
          </a:p>
        </p:txBody>
      </p:sp>
    </p:spTree>
    <p:extLst>
      <p:ext uri="{BB962C8B-B14F-4D97-AF65-F5344CB8AC3E}">
        <p14:creationId xmlns:p14="http://schemas.microsoft.com/office/powerpoint/2010/main" val="17413121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0113" y="4563842"/>
            <a:ext cx="5757608" cy="4539414"/>
          </a:xfrm>
        </p:spPr>
        <p:txBody>
          <a:bodyPr/>
          <a:lstStyle/>
          <a:p>
            <a:r>
              <a:rPr lang="en-US" sz="2100" dirty="0"/>
              <a:t>Here’s what we know about telephone leads based on our Mystery Shopping Report data.  A great telephone call with a lead can take almost 8 minutes.  What we found is that collecting each piece of important information, like a name, phone number, an email address takes about 40 seconds.  It also takes at least 40 seconds to determine their needs about the apartment home, then another 40 seconds to tell them about the apartment and describe the benefits and how this apartment will meet their needs.  Keep this in mind when you are on the phone with a telephone lead, take your time to get all the information you need to discover they want and need, and then address those areas.. </a:t>
            </a:r>
          </a:p>
        </p:txBody>
      </p:sp>
      <p:sp>
        <p:nvSpPr>
          <p:cNvPr id="4" name="Slide Number Placeholder 3"/>
          <p:cNvSpPr>
            <a:spLocks noGrp="1"/>
          </p:cNvSpPr>
          <p:nvPr>
            <p:ph type="sldNum" sz="quarter" idx="10"/>
          </p:nvPr>
        </p:nvSpPr>
        <p:spPr/>
        <p:txBody>
          <a:bodyPr/>
          <a:lstStyle/>
          <a:p>
            <a:fld id="{4F2953E8-F86B-472D-9CD2-A11AACCFB951}" type="slidenum">
              <a:rPr lang="en-US" smtClean="0"/>
              <a:t>14</a:t>
            </a:fld>
            <a:endParaRPr lang="en-US"/>
          </a:p>
        </p:txBody>
      </p:sp>
    </p:spTree>
    <p:extLst>
      <p:ext uri="{BB962C8B-B14F-4D97-AF65-F5344CB8AC3E}">
        <p14:creationId xmlns:p14="http://schemas.microsoft.com/office/powerpoint/2010/main" val="822654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3675" y="150813"/>
            <a:ext cx="4270375" cy="3201987"/>
          </a:xfrm>
        </p:spPr>
      </p:sp>
      <p:sp>
        <p:nvSpPr>
          <p:cNvPr id="3" name="Notes Placeholder 2"/>
          <p:cNvSpPr>
            <a:spLocks noGrp="1"/>
          </p:cNvSpPr>
          <p:nvPr>
            <p:ph type="body" idx="1"/>
          </p:nvPr>
        </p:nvSpPr>
        <p:spPr>
          <a:xfrm>
            <a:off x="720112" y="3588043"/>
            <a:ext cx="5757608" cy="5798803"/>
          </a:xfrm>
        </p:spPr>
        <p:txBody>
          <a:bodyPr/>
          <a:lstStyle/>
          <a:p>
            <a:r>
              <a:rPr lang="en-US" sz="1900" dirty="0"/>
              <a:t>So this brings us to our next important habit, Active Listening.  Active listening is the key to communication, this is a habit you want to master.  SO when I’m on the phone with my lead, and the service tech comes in my office to ask me a question about a move in for today, what do you I do?  Do I try to multi-task and keep the call going while I answer the question?  Or should I check my email while I’m listening to my lead tell about their needs, Or sometimes when the phone rings I am in the middle of finishing my market survey update, or looking to see which apartments are ready to show that day. Is that Active Listening?  How can we practice active listen? Have a little pause sign that you hold up, when you are on the phone and some enters!  Pretend that person on the phone, is the room with you, and make them the center of your attention. Remove distractions – and take notes on what the lead is telling you. If they are in the room with room with you, make eye contact. We also have to stop talking – this one is difficult for me </a:t>
            </a:r>
            <a:r>
              <a:rPr lang="en-US" sz="1900" dirty="0">
                <a:sym typeface="Wingdings" panose="05000000000000000000" pitchFamily="2" charset="2"/>
              </a:rPr>
              <a:t> Be patient. </a:t>
            </a:r>
            <a:endParaRPr lang="en-US" sz="1900" dirty="0"/>
          </a:p>
        </p:txBody>
      </p:sp>
      <p:sp>
        <p:nvSpPr>
          <p:cNvPr id="4" name="Slide Number Placeholder 3"/>
          <p:cNvSpPr>
            <a:spLocks noGrp="1"/>
          </p:cNvSpPr>
          <p:nvPr>
            <p:ph type="sldNum" sz="quarter" idx="10"/>
          </p:nvPr>
        </p:nvSpPr>
        <p:spPr/>
        <p:txBody>
          <a:bodyPr/>
          <a:lstStyle/>
          <a:p>
            <a:fld id="{AFB028A7-8A45-4DED-9A93-6D2445CFA556}" type="slidenum">
              <a:rPr lang="en-US" smtClean="0"/>
              <a:t>15</a:t>
            </a:fld>
            <a:endParaRPr lang="en-US" dirty="0"/>
          </a:p>
        </p:txBody>
      </p:sp>
    </p:spTree>
    <p:extLst>
      <p:ext uri="{BB962C8B-B14F-4D97-AF65-F5344CB8AC3E}">
        <p14:creationId xmlns:p14="http://schemas.microsoft.com/office/powerpoint/2010/main" val="14390096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500" dirty="0"/>
              <a:t>What we know based on the data we have from our prospect survey is that 85% of prospects that visit you, are really interested in renting from you.  We also know that 48% of those prospects, want to rent an apartment within the next 30 days.  The number 1 reason for moving is location.   Number 2 and 3 are resident who leave because of a negative customer experience.   </a:t>
            </a:r>
          </a:p>
        </p:txBody>
      </p:sp>
      <p:sp>
        <p:nvSpPr>
          <p:cNvPr id="4" name="Slide Number Placeholder 3"/>
          <p:cNvSpPr>
            <a:spLocks noGrp="1"/>
          </p:cNvSpPr>
          <p:nvPr>
            <p:ph type="sldNum" sz="quarter" idx="10"/>
          </p:nvPr>
        </p:nvSpPr>
        <p:spPr/>
        <p:txBody>
          <a:bodyPr/>
          <a:lstStyle/>
          <a:p>
            <a:fld id="{EBFD2B46-FE1B-495A-B22A-FE04AFE5EC7C}" type="slidenum">
              <a:rPr lang="en-US" smtClean="0"/>
              <a:t>16</a:t>
            </a:fld>
            <a:endParaRPr lang="en-US"/>
          </a:p>
        </p:txBody>
      </p:sp>
    </p:spTree>
    <p:extLst>
      <p:ext uri="{BB962C8B-B14F-4D97-AF65-F5344CB8AC3E}">
        <p14:creationId xmlns:p14="http://schemas.microsoft.com/office/powerpoint/2010/main" val="6868730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3675" y="392113"/>
            <a:ext cx="4270375" cy="3201987"/>
          </a:xfrm>
        </p:spPr>
      </p:sp>
      <p:sp>
        <p:nvSpPr>
          <p:cNvPr id="3" name="Notes Placeholder 2"/>
          <p:cNvSpPr>
            <a:spLocks noGrp="1"/>
          </p:cNvSpPr>
          <p:nvPr>
            <p:ph type="body" idx="1"/>
          </p:nvPr>
        </p:nvSpPr>
        <p:spPr>
          <a:xfrm>
            <a:off x="720111" y="3593645"/>
            <a:ext cx="5757608" cy="5771062"/>
          </a:xfrm>
        </p:spPr>
        <p:txBody>
          <a:bodyPr/>
          <a:lstStyle/>
          <a:p>
            <a:r>
              <a:rPr lang="en-US" sz="2100" dirty="0"/>
              <a:t>So when your prospects come to see the community and the apartment, know that 85% are very interested in renting!  What can we do to create a great customer experience while on tour with a prospect.   1.  Communicate – clearly and often , 2. use Active Listening skills – make eye contact, give them your full  attention,  listen carefully, takes notes about their needs,   repeat it back to them to be sure you understand, explain the benefits of your community based on what they just told you. use picture words, (a queen size mattress would fit in this closet) and share a positive personal story.  “I live here and I love being a resident here.”</a:t>
            </a:r>
          </a:p>
          <a:p>
            <a:endParaRPr lang="en-US" sz="2100" dirty="0"/>
          </a:p>
          <a:p>
            <a:r>
              <a:rPr lang="en-US" sz="2100" dirty="0"/>
              <a:t>Just for a moment, let’s pretend that you are moving in today to your community, so now you are the resident.   </a:t>
            </a:r>
          </a:p>
        </p:txBody>
      </p:sp>
      <p:sp>
        <p:nvSpPr>
          <p:cNvPr id="4" name="Slide Number Placeholder 3"/>
          <p:cNvSpPr>
            <a:spLocks noGrp="1"/>
          </p:cNvSpPr>
          <p:nvPr>
            <p:ph type="sldNum" sz="quarter" idx="10"/>
          </p:nvPr>
        </p:nvSpPr>
        <p:spPr/>
        <p:txBody>
          <a:bodyPr/>
          <a:lstStyle/>
          <a:p>
            <a:fld id="{EBFD2B46-FE1B-495A-B22A-FE04AFE5EC7C}" type="slidenum">
              <a:rPr lang="en-US" smtClean="0"/>
              <a:t>17</a:t>
            </a:fld>
            <a:endParaRPr lang="en-US"/>
          </a:p>
        </p:txBody>
      </p:sp>
    </p:spTree>
    <p:extLst>
      <p:ext uri="{BB962C8B-B14F-4D97-AF65-F5344CB8AC3E}">
        <p14:creationId xmlns:p14="http://schemas.microsoft.com/office/powerpoint/2010/main" val="151036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700" dirty="0"/>
              <a:t>As a resident, let’s talk about what we expect in our new apartment.  All of these factors play into a great customer experience. </a:t>
            </a:r>
          </a:p>
        </p:txBody>
      </p:sp>
      <p:sp>
        <p:nvSpPr>
          <p:cNvPr id="4" name="Slide Number Placeholder 3"/>
          <p:cNvSpPr>
            <a:spLocks noGrp="1"/>
          </p:cNvSpPr>
          <p:nvPr>
            <p:ph type="sldNum" sz="quarter" idx="10"/>
          </p:nvPr>
        </p:nvSpPr>
        <p:spPr/>
        <p:txBody>
          <a:bodyPr/>
          <a:lstStyle/>
          <a:p>
            <a:fld id="{EBFD2B46-FE1B-495A-B22A-FE04AFE5EC7C}" type="slidenum">
              <a:rPr lang="en-US" smtClean="0"/>
              <a:t>18</a:t>
            </a:fld>
            <a:endParaRPr lang="en-US"/>
          </a:p>
        </p:txBody>
      </p:sp>
    </p:spTree>
    <p:extLst>
      <p:ext uri="{BB962C8B-B14F-4D97-AF65-F5344CB8AC3E}">
        <p14:creationId xmlns:p14="http://schemas.microsoft.com/office/powerpoint/2010/main" val="38500324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D80F2B-4A7B-42CC-B857-FD21870F04DC}" type="slidenum">
              <a:rPr lang="en-US" smtClean="0"/>
              <a:t>19</a:t>
            </a:fld>
            <a:endParaRPr lang="en-US" dirty="0"/>
          </a:p>
        </p:txBody>
      </p:sp>
    </p:spTree>
    <p:extLst>
      <p:ext uri="{BB962C8B-B14F-4D97-AF65-F5344CB8AC3E}">
        <p14:creationId xmlns:p14="http://schemas.microsoft.com/office/powerpoint/2010/main" val="506623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0113" y="4563843"/>
            <a:ext cx="5757608" cy="4443226"/>
          </a:xfrm>
        </p:spPr>
        <p:txBody>
          <a:bodyPr/>
          <a:lstStyle/>
          <a:p>
            <a:r>
              <a:rPr lang="en-US" sz="2500" dirty="0"/>
              <a:t> </a:t>
            </a:r>
            <a:r>
              <a:rPr lang="en-US" sz="2100" dirty="0"/>
              <a:t>Today, we are going to spend the next 25 minutes talking about CX. I’m going to give you 4 habits that will help create a great CX every time.  Gartner, Inc. is an American research and advisor firm founded in 1979 in Stamford, CT. Gartner recently said “Customer experience is the new competitive battlefield”.  What does “Customer Experience” mean?  The CX is made up of all the interactions between us and our customers during their entire journey with us.   In Last year, just in Dallas, Texas, 55k new apartments were built, I guess there’s some competition out there.   </a:t>
            </a:r>
          </a:p>
        </p:txBody>
      </p:sp>
      <p:sp>
        <p:nvSpPr>
          <p:cNvPr id="4" name="Slide Number Placeholder 3"/>
          <p:cNvSpPr>
            <a:spLocks noGrp="1"/>
          </p:cNvSpPr>
          <p:nvPr>
            <p:ph type="sldNum" sz="quarter" idx="10"/>
          </p:nvPr>
        </p:nvSpPr>
        <p:spPr/>
        <p:txBody>
          <a:bodyPr/>
          <a:lstStyle/>
          <a:p>
            <a:fld id="{AFB028A7-8A45-4DED-9A93-6D2445CFA556}" type="slidenum">
              <a:rPr lang="en-US" smtClean="0"/>
              <a:t>2</a:t>
            </a:fld>
            <a:endParaRPr lang="en-US" dirty="0"/>
          </a:p>
        </p:txBody>
      </p:sp>
    </p:spTree>
    <p:extLst>
      <p:ext uri="{BB962C8B-B14F-4D97-AF65-F5344CB8AC3E}">
        <p14:creationId xmlns:p14="http://schemas.microsoft.com/office/powerpoint/2010/main" val="25548109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D80F2B-4A7B-42CC-B857-FD21870F04DC}" type="slidenum">
              <a:rPr lang="en-US" smtClean="0"/>
              <a:t>20</a:t>
            </a:fld>
            <a:endParaRPr lang="en-US" dirty="0"/>
          </a:p>
        </p:txBody>
      </p:sp>
    </p:spTree>
    <p:extLst>
      <p:ext uri="{BB962C8B-B14F-4D97-AF65-F5344CB8AC3E}">
        <p14:creationId xmlns:p14="http://schemas.microsoft.com/office/powerpoint/2010/main" val="5957674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0112" y="4563843"/>
            <a:ext cx="5757608" cy="3734201"/>
          </a:xfrm>
        </p:spPr>
        <p:txBody>
          <a:bodyPr/>
          <a:lstStyle/>
          <a:p>
            <a:pPr defTabSz="942289">
              <a:defRPr/>
            </a:pPr>
            <a:r>
              <a:rPr lang="en-US" sz="2500" dirty="0"/>
              <a:t>It’s Move in Day for your residents.   How do we create that great CX?  Let’s talk about ways we can that we own the customer experience in advance, so let’s do some planning before move in day.  What are some things we can do to prepare for our resident’s move in day?</a:t>
            </a:r>
          </a:p>
          <a:p>
            <a:pPr defTabSz="942289">
              <a:defRPr/>
            </a:pPr>
            <a:r>
              <a:rPr lang="en-US" sz="2500" dirty="0"/>
              <a:t> </a:t>
            </a:r>
          </a:p>
        </p:txBody>
      </p:sp>
      <p:sp>
        <p:nvSpPr>
          <p:cNvPr id="4" name="Slide Number Placeholder 3"/>
          <p:cNvSpPr>
            <a:spLocks noGrp="1"/>
          </p:cNvSpPr>
          <p:nvPr>
            <p:ph type="sldNum" sz="quarter" idx="10"/>
          </p:nvPr>
        </p:nvSpPr>
        <p:spPr/>
        <p:txBody>
          <a:bodyPr/>
          <a:lstStyle/>
          <a:p>
            <a:fld id="{EBFD2B46-FE1B-495A-B22A-FE04AFE5EC7C}" type="slidenum">
              <a:rPr lang="en-US" smtClean="0"/>
              <a:t>21</a:t>
            </a:fld>
            <a:endParaRPr lang="en-US"/>
          </a:p>
        </p:txBody>
      </p:sp>
    </p:spTree>
    <p:extLst>
      <p:ext uri="{BB962C8B-B14F-4D97-AF65-F5344CB8AC3E}">
        <p14:creationId xmlns:p14="http://schemas.microsoft.com/office/powerpoint/2010/main" val="35632378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3675" y="741363"/>
            <a:ext cx="4270375" cy="3201987"/>
          </a:xfrm>
        </p:spPr>
      </p:sp>
      <p:sp>
        <p:nvSpPr>
          <p:cNvPr id="3" name="Notes Placeholder 2"/>
          <p:cNvSpPr>
            <a:spLocks noGrp="1"/>
          </p:cNvSpPr>
          <p:nvPr>
            <p:ph type="body" idx="1"/>
          </p:nvPr>
        </p:nvSpPr>
        <p:spPr>
          <a:xfrm>
            <a:off x="720112" y="4055301"/>
            <a:ext cx="5757608" cy="5096833"/>
          </a:xfrm>
        </p:spPr>
        <p:txBody>
          <a:bodyPr/>
          <a:lstStyle/>
          <a:p>
            <a:r>
              <a:rPr lang="en-US" sz="2100" dirty="0"/>
              <a:t>We can walk the apartment the day before- make sure it’s clean, it smells good,  make sure everything is working and in good order, create a hand written note as a “welcome”, partner with Papa John’s or Pizza Hut to provide a free pizza on the day of move in, put a few bottle waters in the refrigerator,. On move in day…. How about walking the new resident to their apartment for the first time, make sure the keys work. There’s so many little things we can do, to make a huge impact on your resident having a  great customer experience!  It doesn’t have to cost anything, it’s the little things that really count. Be sure to keep your promises and follow up a day or two after move in with a quick phone call.  Take ownership.  This is my resident, I want them to have a great experience.    </a:t>
            </a:r>
          </a:p>
          <a:p>
            <a:endParaRPr lang="en-US" dirty="0"/>
          </a:p>
        </p:txBody>
      </p:sp>
      <p:sp>
        <p:nvSpPr>
          <p:cNvPr id="4" name="Slide Number Placeholder 3"/>
          <p:cNvSpPr>
            <a:spLocks noGrp="1"/>
          </p:cNvSpPr>
          <p:nvPr>
            <p:ph type="sldNum" sz="quarter" idx="10"/>
          </p:nvPr>
        </p:nvSpPr>
        <p:spPr/>
        <p:txBody>
          <a:bodyPr/>
          <a:lstStyle/>
          <a:p>
            <a:fld id="{EBFD2B46-FE1B-495A-B22A-FE04AFE5EC7C}" type="slidenum">
              <a:rPr lang="en-US" smtClean="0"/>
              <a:t>22</a:t>
            </a:fld>
            <a:endParaRPr lang="en-US"/>
          </a:p>
        </p:txBody>
      </p:sp>
    </p:spTree>
    <p:extLst>
      <p:ext uri="{BB962C8B-B14F-4D97-AF65-F5344CB8AC3E}">
        <p14:creationId xmlns:p14="http://schemas.microsoft.com/office/powerpoint/2010/main" val="32403797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3675" y="538163"/>
            <a:ext cx="4270375" cy="3201987"/>
          </a:xfrm>
        </p:spPr>
      </p:sp>
      <p:sp>
        <p:nvSpPr>
          <p:cNvPr id="3" name="Notes Placeholder 2"/>
          <p:cNvSpPr>
            <a:spLocks noGrp="1"/>
          </p:cNvSpPr>
          <p:nvPr>
            <p:ph type="body" idx="1"/>
          </p:nvPr>
        </p:nvSpPr>
        <p:spPr>
          <a:xfrm>
            <a:off x="830801" y="3949524"/>
            <a:ext cx="5757608" cy="5202610"/>
          </a:xfrm>
        </p:spPr>
        <p:txBody>
          <a:bodyPr/>
          <a:lstStyle/>
          <a:p>
            <a:r>
              <a:rPr lang="en-US" sz="2300" dirty="0"/>
              <a:t>What we know from the data in our Ellis Surveys is that it only takes 1-3 months for a “good experience” to begin to fall short and be described as a negative experience.  Does that surprise you?  We have a tremendous amount of contact with our residents  in the first few weeks, so as a prospect, during the tour, getting them signed up for an apartment, helping them with the keys on move in day and then…our then what happens?  The contact with the resident drops off dramatically – so in a relatively short period of time, the resident begins to change from a positive experience to a negative one-   but it doesn’t have to be that way.</a:t>
            </a:r>
          </a:p>
        </p:txBody>
      </p:sp>
      <p:sp>
        <p:nvSpPr>
          <p:cNvPr id="4" name="Slide Number Placeholder 3"/>
          <p:cNvSpPr>
            <a:spLocks noGrp="1"/>
          </p:cNvSpPr>
          <p:nvPr>
            <p:ph type="sldNum" sz="quarter" idx="10"/>
          </p:nvPr>
        </p:nvSpPr>
        <p:spPr/>
        <p:txBody>
          <a:bodyPr/>
          <a:lstStyle/>
          <a:p>
            <a:fld id="{4F2953E8-F86B-472D-9CD2-A11AACCFB951}" type="slidenum">
              <a:rPr lang="en-US" smtClean="0"/>
              <a:t>23</a:t>
            </a:fld>
            <a:endParaRPr lang="en-US"/>
          </a:p>
        </p:txBody>
      </p:sp>
    </p:spTree>
    <p:extLst>
      <p:ext uri="{BB962C8B-B14F-4D97-AF65-F5344CB8AC3E}">
        <p14:creationId xmlns:p14="http://schemas.microsoft.com/office/powerpoint/2010/main" val="29488519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300" dirty="0"/>
              <a:t>That’s why our 3 habit is so important-  It’s Connect, We have to find ways to connect with our residents and get their feedback.  </a:t>
            </a:r>
          </a:p>
        </p:txBody>
      </p:sp>
      <p:sp>
        <p:nvSpPr>
          <p:cNvPr id="4" name="Slide Number Placeholder 3"/>
          <p:cNvSpPr>
            <a:spLocks noGrp="1"/>
          </p:cNvSpPr>
          <p:nvPr>
            <p:ph type="sldNum" sz="quarter" idx="10"/>
          </p:nvPr>
        </p:nvSpPr>
        <p:spPr/>
        <p:txBody>
          <a:bodyPr/>
          <a:lstStyle/>
          <a:p>
            <a:fld id="{4F2953E8-F86B-472D-9CD2-A11AACCFB951}" type="slidenum">
              <a:rPr lang="en-US" smtClean="0"/>
              <a:t>24</a:t>
            </a:fld>
            <a:endParaRPr lang="en-US"/>
          </a:p>
        </p:txBody>
      </p:sp>
    </p:spTree>
    <p:extLst>
      <p:ext uri="{BB962C8B-B14F-4D97-AF65-F5344CB8AC3E}">
        <p14:creationId xmlns:p14="http://schemas.microsoft.com/office/powerpoint/2010/main" val="40069768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3675" y="355600"/>
            <a:ext cx="4270375" cy="3201988"/>
          </a:xfrm>
        </p:spPr>
      </p:sp>
      <p:sp>
        <p:nvSpPr>
          <p:cNvPr id="3" name="Notes Placeholder 2"/>
          <p:cNvSpPr>
            <a:spLocks noGrp="1"/>
          </p:cNvSpPr>
          <p:nvPr>
            <p:ph type="body" idx="1"/>
          </p:nvPr>
        </p:nvSpPr>
        <p:spPr>
          <a:xfrm>
            <a:off x="720111" y="3795695"/>
            <a:ext cx="5757608" cy="5390750"/>
          </a:xfrm>
        </p:spPr>
        <p:txBody>
          <a:bodyPr/>
          <a:lstStyle/>
          <a:p>
            <a:r>
              <a:rPr lang="en-US" sz="1600" dirty="0"/>
              <a:t>Connecting on a personal level is powerful.  Our Ellis Survey program gives opportunities to connect all along their journey.   After the tour, - we really want to know how was the first impression, did they feel comfortable, would they seriously consider calling this home and how soon are they looking to move.    after Move In, we want to know if there is anything they need or any part of the move in process we need to improve upon, after a service request is completed, we need to know “were quick, were we efficient, did we clean up after ourselves, did we communicate about the service request and the work that has been completed?  A few months before the lease expires, we want to know if their plan is to renew and if not why? All of this is very valuable feedback and will allow you to convert prospects faster and help you take action to improve the overall customer experience for your current and future residents.  	Then we are going to follow up even after they move out with a move out survey.  This will allow you too see the entire CX from prospect to when they move out from us.  All of our surveys are short, 10-12 questions and they are all ready for Smart devices, so they can take a survey on their smart phone, it’s that easy.</a:t>
            </a:r>
          </a:p>
        </p:txBody>
      </p:sp>
      <p:sp>
        <p:nvSpPr>
          <p:cNvPr id="4" name="Slide Number Placeholder 3"/>
          <p:cNvSpPr>
            <a:spLocks noGrp="1"/>
          </p:cNvSpPr>
          <p:nvPr>
            <p:ph type="sldNum" sz="quarter" idx="10"/>
          </p:nvPr>
        </p:nvSpPr>
        <p:spPr/>
        <p:txBody>
          <a:bodyPr/>
          <a:lstStyle/>
          <a:p>
            <a:fld id="{AFB028A7-8A45-4DED-9A93-6D2445CFA556}" type="slidenum">
              <a:rPr lang="en-US" smtClean="0"/>
              <a:t>25</a:t>
            </a:fld>
            <a:endParaRPr lang="en-US" dirty="0"/>
          </a:p>
        </p:txBody>
      </p:sp>
    </p:spTree>
    <p:extLst>
      <p:ext uri="{BB962C8B-B14F-4D97-AF65-F5344CB8AC3E}">
        <p14:creationId xmlns:p14="http://schemas.microsoft.com/office/powerpoint/2010/main" val="42762073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0113" y="4563842"/>
            <a:ext cx="5757608" cy="4159121"/>
          </a:xfrm>
        </p:spPr>
        <p:txBody>
          <a:bodyPr/>
          <a:lstStyle/>
          <a:p>
            <a:r>
              <a:rPr lang="en-US" sz="2500" dirty="0"/>
              <a:t>Remember you only have 1 chance to make a great first impression – it is so critical important to the overall customer experience. Then you want to follow up with a great move in experience and take care of their maintenance needs.   What are your residents saying about you?   What do you want your residents to say about you? What words are they using to describe their experience?  Think about it.  </a:t>
            </a:r>
          </a:p>
        </p:txBody>
      </p:sp>
      <p:sp>
        <p:nvSpPr>
          <p:cNvPr id="4" name="Slide Number Placeholder 3"/>
          <p:cNvSpPr>
            <a:spLocks noGrp="1"/>
          </p:cNvSpPr>
          <p:nvPr>
            <p:ph type="sldNum" sz="quarter" idx="10"/>
          </p:nvPr>
        </p:nvSpPr>
        <p:spPr/>
        <p:txBody>
          <a:bodyPr/>
          <a:lstStyle/>
          <a:p>
            <a:fld id="{EBFD2B46-FE1B-495A-B22A-FE04AFE5EC7C}" type="slidenum">
              <a:rPr lang="en-US" smtClean="0"/>
              <a:t>26</a:t>
            </a:fld>
            <a:endParaRPr lang="en-US"/>
          </a:p>
        </p:txBody>
      </p:sp>
    </p:spTree>
    <p:extLst>
      <p:ext uri="{BB962C8B-B14F-4D97-AF65-F5344CB8AC3E}">
        <p14:creationId xmlns:p14="http://schemas.microsoft.com/office/powerpoint/2010/main" val="4124894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0113" y="4563842"/>
            <a:ext cx="5757608" cy="4693907"/>
          </a:xfrm>
        </p:spPr>
        <p:txBody>
          <a:bodyPr/>
          <a:lstStyle/>
          <a:p>
            <a:r>
              <a:rPr lang="en-US" sz="2500" dirty="0"/>
              <a:t>The final habit, is responding to your residents, following up with and following through – do what you say you are going to do.  Respond immediately, if you can respond immediately when you see a message pop up, Do it.  Don’t let that opportunity pass you by.  I make it a personal habit to respond immediately, as soon as I see a request. If you make it a habit, you will build more loyalty with residents and earn more valuable feedback. </a:t>
            </a:r>
          </a:p>
        </p:txBody>
      </p:sp>
      <p:sp>
        <p:nvSpPr>
          <p:cNvPr id="4" name="Slide Number Placeholder 3"/>
          <p:cNvSpPr>
            <a:spLocks noGrp="1"/>
          </p:cNvSpPr>
          <p:nvPr>
            <p:ph type="sldNum" sz="quarter" idx="10"/>
          </p:nvPr>
        </p:nvSpPr>
        <p:spPr/>
        <p:txBody>
          <a:bodyPr/>
          <a:lstStyle/>
          <a:p>
            <a:fld id="{AFB028A7-8A45-4DED-9A93-6D2445CFA556}" type="slidenum">
              <a:rPr lang="en-US" smtClean="0"/>
              <a:t>27</a:t>
            </a:fld>
            <a:endParaRPr lang="en-US" dirty="0"/>
          </a:p>
        </p:txBody>
      </p:sp>
    </p:spTree>
    <p:extLst>
      <p:ext uri="{BB962C8B-B14F-4D97-AF65-F5344CB8AC3E}">
        <p14:creationId xmlns:p14="http://schemas.microsoft.com/office/powerpoint/2010/main" val="22898886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300" dirty="0"/>
              <a:t>Here’s  what we know from the data from our survey program, communities that respond faster and more often…..have more loyal resident who stay with them, refer more and give us more feedback. </a:t>
            </a:r>
          </a:p>
        </p:txBody>
      </p:sp>
      <p:sp>
        <p:nvSpPr>
          <p:cNvPr id="4" name="Slide Number Placeholder 3"/>
          <p:cNvSpPr>
            <a:spLocks noGrp="1"/>
          </p:cNvSpPr>
          <p:nvPr>
            <p:ph type="sldNum" sz="quarter" idx="10"/>
          </p:nvPr>
        </p:nvSpPr>
        <p:spPr/>
        <p:txBody>
          <a:bodyPr/>
          <a:lstStyle/>
          <a:p>
            <a:fld id="{AFB028A7-8A45-4DED-9A93-6D2445CFA556}" type="slidenum">
              <a:rPr lang="en-US" smtClean="0"/>
              <a:t>28</a:t>
            </a:fld>
            <a:endParaRPr lang="en-US" dirty="0"/>
          </a:p>
        </p:txBody>
      </p:sp>
    </p:spTree>
    <p:extLst>
      <p:ext uri="{BB962C8B-B14F-4D97-AF65-F5344CB8AC3E}">
        <p14:creationId xmlns:p14="http://schemas.microsoft.com/office/powerpoint/2010/main" val="12959795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a:p>
            <a:r>
              <a:rPr lang="en-US" sz="3300" dirty="0"/>
              <a:t>OK, to recap… our 4 habits that help you design a great customer experience – communicate </a:t>
            </a:r>
          </a:p>
          <a:p>
            <a:r>
              <a:rPr lang="en-US" sz="3300" dirty="0"/>
              <a:t> listen  </a:t>
            </a:r>
          </a:p>
          <a:p>
            <a:r>
              <a:rPr lang="en-US" sz="3300" dirty="0"/>
              <a:t>connect </a:t>
            </a:r>
          </a:p>
          <a:p>
            <a:r>
              <a:rPr lang="en-US" sz="3300" dirty="0"/>
              <a:t>And respond</a:t>
            </a:r>
          </a:p>
        </p:txBody>
      </p:sp>
      <p:sp>
        <p:nvSpPr>
          <p:cNvPr id="4" name="Slide Number Placeholder 3"/>
          <p:cNvSpPr>
            <a:spLocks noGrp="1"/>
          </p:cNvSpPr>
          <p:nvPr>
            <p:ph type="sldNum" sz="quarter" idx="10"/>
          </p:nvPr>
        </p:nvSpPr>
        <p:spPr/>
        <p:txBody>
          <a:bodyPr/>
          <a:lstStyle/>
          <a:p>
            <a:fld id="{AFB028A7-8A45-4DED-9A93-6D2445CFA556}" type="slidenum">
              <a:rPr lang="en-US" smtClean="0"/>
              <a:t>29</a:t>
            </a:fld>
            <a:endParaRPr lang="en-US" dirty="0"/>
          </a:p>
        </p:txBody>
      </p:sp>
    </p:spTree>
    <p:extLst>
      <p:ext uri="{BB962C8B-B14F-4D97-AF65-F5344CB8AC3E}">
        <p14:creationId xmlns:p14="http://schemas.microsoft.com/office/powerpoint/2010/main" val="1915438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0113" y="4563842"/>
            <a:ext cx="5757608" cy="4741444"/>
          </a:xfrm>
        </p:spPr>
        <p:txBody>
          <a:bodyPr/>
          <a:lstStyle/>
          <a:p>
            <a:r>
              <a:rPr lang="en-US" sz="2500" dirty="0"/>
              <a:t>This is a picture of Las Colinas area.  In this 1 mile radius, there’s 13 apartment communities. Think about how many apartment communities are within a 3 mile radius of your community.  You might all have beautiful landscaping, great amenities, spacious apartments, a fantastic location but the one thing that will set you apart, is the CX you help create for your prospects and residents.  So let’s talk about some companies who understand the power of CX.  </a:t>
            </a:r>
          </a:p>
        </p:txBody>
      </p:sp>
      <p:sp>
        <p:nvSpPr>
          <p:cNvPr id="4" name="Slide Number Placeholder 3"/>
          <p:cNvSpPr>
            <a:spLocks noGrp="1"/>
          </p:cNvSpPr>
          <p:nvPr>
            <p:ph type="sldNum" sz="quarter" idx="10"/>
          </p:nvPr>
        </p:nvSpPr>
        <p:spPr/>
        <p:txBody>
          <a:bodyPr/>
          <a:lstStyle/>
          <a:p>
            <a:fld id="{EBFD2B46-FE1B-495A-B22A-FE04AFE5EC7C}" type="slidenum">
              <a:rPr lang="en-US" smtClean="0"/>
              <a:t>3</a:t>
            </a:fld>
            <a:endParaRPr lang="en-US"/>
          </a:p>
        </p:txBody>
      </p:sp>
    </p:spTree>
    <p:extLst>
      <p:ext uri="{BB962C8B-B14F-4D97-AF65-F5344CB8AC3E}">
        <p14:creationId xmlns:p14="http://schemas.microsoft.com/office/powerpoint/2010/main" val="29686696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0113" y="4563842"/>
            <a:ext cx="5757608" cy="4254194"/>
          </a:xfrm>
        </p:spPr>
        <p:txBody>
          <a:bodyPr/>
          <a:lstStyle/>
          <a:p>
            <a:r>
              <a:rPr lang="en-US" sz="2900" dirty="0"/>
              <a:t>I want to leave you with this quote….. I’ve learned that people will forget what you said. People will forget what you did, but people will never forget how you made them feel.   </a:t>
            </a:r>
          </a:p>
          <a:p>
            <a:endParaRPr lang="en-US" sz="2900" dirty="0"/>
          </a:p>
          <a:p>
            <a:r>
              <a:rPr lang="en-US" sz="2900" dirty="0"/>
              <a:t>It’s been a pleasure being here, Thanks for having me today- </a:t>
            </a:r>
          </a:p>
          <a:p>
            <a:endParaRPr lang="en-US" sz="2100" dirty="0"/>
          </a:p>
        </p:txBody>
      </p:sp>
      <p:sp>
        <p:nvSpPr>
          <p:cNvPr id="4" name="Slide Number Placeholder 3"/>
          <p:cNvSpPr>
            <a:spLocks noGrp="1"/>
          </p:cNvSpPr>
          <p:nvPr>
            <p:ph type="sldNum" sz="quarter" idx="10"/>
          </p:nvPr>
        </p:nvSpPr>
        <p:spPr/>
        <p:txBody>
          <a:bodyPr/>
          <a:lstStyle/>
          <a:p>
            <a:fld id="{AFB028A7-8A45-4DED-9A93-6D2445CFA556}" type="slidenum">
              <a:rPr lang="en-US" smtClean="0"/>
              <a:t>30</a:t>
            </a:fld>
            <a:endParaRPr lang="en-US" dirty="0"/>
          </a:p>
        </p:txBody>
      </p:sp>
    </p:spTree>
    <p:extLst>
      <p:ext uri="{BB962C8B-B14F-4D97-AF65-F5344CB8AC3E}">
        <p14:creationId xmlns:p14="http://schemas.microsoft.com/office/powerpoint/2010/main" val="23665813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959037-C448-8243-B1DD-C0881F7A9EAA}" type="slidenum">
              <a:rPr lang="en-US" smtClean="0"/>
              <a:pPr/>
              <a:t>31</a:t>
            </a:fld>
            <a:endParaRPr lang="en-US"/>
          </a:p>
        </p:txBody>
      </p:sp>
    </p:spTree>
    <p:extLst>
      <p:ext uri="{BB962C8B-B14F-4D97-AF65-F5344CB8AC3E}">
        <p14:creationId xmlns:p14="http://schemas.microsoft.com/office/powerpoint/2010/main" val="4207004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0113" y="4563843"/>
            <a:ext cx="5757608" cy="4443226"/>
          </a:xfrm>
        </p:spPr>
        <p:txBody>
          <a:bodyPr/>
          <a:lstStyle/>
          <a:p>
            <a:r>
              <a:rPr lang="en-US" sz="2500" dirty="0"/>
              <a:t>The first one that comes to my mind, is Chick-fil-a.  They are known for great food, awesome service, they try to memorize their customers names and what the order on a regular basis.  They are trained to be a ray of sunshine in your day and they try to connect with customers and make your CX the best it can possibly be.  Raise your hand if you’ve been to a Chick-fil-A? Raise your hand of you go once per week?</a:t>
            </a:r>
          </a:p>
        </p:txBody>
      </p:sp>
      <p:sp>
        <p:nvSpPr>
          <p:cNvPr id="4" name="Slide Number Placeholder 3"/>
          <p:cNvSpPr>
            <a:spLocks noGrp="1"/>
          </p:cNvSpPr>
          <p:nvPr>
            <p:ph type="sldNum" sz="quarter" idx="10"/>
          </p:nvPr>
        </p:nvSpPr>
        <p:spPr/>
        <p:txBody>
          <a:bodyPr/>
          <a:lstStyle/>
          <a:p>
            <a:fld id="{EBFD2B46-FE1B-495A-B22A-FE04AFE5EC7C}" type="slidenum">
              <a:rPr lang="en-US" smtClean="0"/>
              <a:t>4</a:t>
            </a:fld>
            <a:endParaRPr lang="en-US"/>
          </a:p>
        </p:txBody>
      </p:sp>
    </p:spTree>
    <p:extLst>
      <p:ext uri="{BB962C8B-B14F-4D97-AF65-F5344CB8AC3E}">
        <p14:creationId xmlns:p14="http://schemas.microsoft.com/office/powerpoint/2010/main" val="1456679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0113" y="4563842"/>
            <a:ext cx="5757608" cy="4099700"/>
          </a:xfrm>
        </p:spPr>
        <p:txBody>
          <a:bodyPr/>
          <a:lstStyle/>
          <a:p>
            <a:r>
              <a:rPr lang="en-US" sz="2500" dirty="0"/>
              <a:t>While driving through, I could see this “Whiteboard” through the window.  So I snapped a picture of it, this is used to remind the Chick-fil-A team to use kind words, and make a positive impact on every single customer they touch! It says “Be Remarkable With Words”,  Make a positive impact on someone,  Chick-fil-A knows the value in connect with customers on an emotional level to create a great CX. </a:t>
            </a:r>
          </a:p>
        </p:txBody>
      </p:sp>
      <p:sp>
        <p:nvSpPr>
          <p:cNvPr id="4" name="Slide Number Placeholder 3"/>
          <p:cNvSpPr>
            <a:spLocks noGrp="1"/>
          </p:cNvSpPr>
          <p:nvPr>
            <p:ph type="sldNum" sz="quarter" idx="10"/>
          </p:nvPr>
        </p:nvSpPr>
        <p:spPr/>
        <p:txBody>
          <a:bodyPr/>
          <a:lstStyle/>
          <a:p>
            <a:fld id="{EBFD2B46-FE1B-495A-B22A-FE04AFE5EC7C}" type="slidenum">
              <a:rPr lang="en-US" smtClean="0"/>
              <a:t>5</a:t>
            </a:fld>
            <a:endParaRPr lang="en-US"/>
          </a:p>
        </p:txBody>
      </p:sp>
    </p:spTree>
    <p:extLst>
      <p:ext uri="{BB962C8B-B14F-4D97-AF65-F5344CB8AC3E}">
        <p14:creationId xmlns:p14="http://schemas.microsoft.com/office/powerpoint/2010/main" val="2856966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3675" y="306388"/>
            <a:ext cx="4270375" cy="3201987"/>
          </a:xfrm>
        </p:spPr>
      </p:sp>
      <p:sp>
        <p:nvSpPr>
          <p:cNvPr id="3" name="Notes Placeholder 2"/>
          <p:cNvSpPr>
            <a:spLocks noGrp="1"/>
          </p:cNvSpPr>
          <p:nvPr>
            <p:ph type="body" idx="1"/>
          </p:nvPr>
        </p:nvSpPr>
        <p:spPr>
          <a:xfrm>
            <a:off x="720110" y="3719860"/>
            <a:ext cx="5757608" cy="5763152"/>
          </a:xfrm>
        </p:spPr>
        <p:txBody>
          <a:bodyPr/>
          <a:lstStyle/>
          <a:p>
            <a:r>
              <a:rPr lang="en-US" sz="1900" dirty="0"/>
              <a:t>So this is my dog Mojo.  SO Mojo loves to go for a ride in the car.  So here’s Mojo, riding around in the front seat – so I pull into Chick-fil-a to pick up some food to take home for my kiddos and Mojo starts getting excited. His ears perk up, his tail is </a:t>
            </a:r>
            <a:r>
              <a:rPr lang="en-US" sz="1900" dirty="0" err="1"/>
              <a:t>waggin</a:t>
            </a:r>
            <a:r>
              <a:rPr lang="en-US" sz="1900" dirty="0"/>
              <a:t>’, I’m thinking why is he so excited about the drive thru.  When we get to the window, he asks “would you like a treat for your dog?”  I’m thinking “what? Wow, they give out doggie treats to every customer that comes through with a dog!  As it turns out, my husband and my boys have been taking Mojo to Chick-Fil-A for quite some time, so what better way for Chick-fil-A to create a great Customer Experience and connect on an emotional level through your dog!  And then the company starts getting free advertising from people who just love going to Chick-fil-A – Like this…….      </a:t>
            </a:r>
          </a:p>
        </p:txBody>
      </p:sp>
      <p:sp>
        <p:nvSpPr>
          <p:cNvPr id="4" name="Slide Number Placeholder 3"/>
          <p:cNvSpPr>
            <a:spLocks noGrp="1"/>
          </p:cNvSpPr>
          <p:nvPr>
            <p:ph type="sldNum" sz="quarter" idx="10"/>
          </p:nvPr>
        </p:nvSpPr>
        <p:spPr/>
        <p:txBody>
          <a:bodyPr/>
          <a:lstStyle/>
          <a:p>
            <a:fld id="{EBFD2B46-FE1B-495A-B22A-FE04AFE5EC7C}" type="slidenum">
              <a:rPr lang="en-US" smtClean="0"/>
              <a:t>6</a:t>
            </a:fld>
            <a:endParaRPr lang="en-US"/>
          </a:p>
        </p:txBody>
      </p:sp>
    </p:spTree>
    <p:extLst>
      <p:ext uri="{BB962C8B-B14F-4D97-AF65-F5344CB8AC3E}">
        <p14:creationId xmlns:p14="http://schemas.microsoft.com/office/powerpoint/2010/main" val="2274357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6375" y="250825"/>
            <a:ext cx="4268788" cy="3200400"/>
          </a:xfrm>
        </p:spPr>
      </p:sp>
      <p:sp>
        <p:nvSpPr>
          <p:cNvPr id="3" name="Notes Placeholder 2"/>
          <p:cNvSpPr>
            <a:spLocks noGrp="1"/>
          </p:cNvSpPr>
          <p:nvPr>
            <p:ph type="body" idx="1"/>
          </p:nvPr>
        </p:nvSpPr>
        <p:spPr>
          <a:xfrm>
            <a:off x="855398" y="3451344"/>
            <a:ext cx="5757608" cy="6086976"/>
          </a:xfrm>
        </p:spPr>
        <p:txBody>
          <a:bodyPr/>
          <a:lstStyle/>
          <a:p>
            <a:r>
              <a:rPr lang="en-US" sz="2500" dirty="0"/>
              <a:t>SO let’s talk about another company that understands the importance of CX.  Krispy Kreme Donuts!  How many of you have been to a Krispy Kreme?  So you drive by KK and the first thing you notice, is the “hot donuts now”!  So I’ll pull in the parking lot to sneak through the drive through a pick up some “hot donuts” but oh no, my kids are not going to allow that.  They want to go in and see the KK donuts coming down the conveyer belt, piping hot!! And get their free donut! While you are watching the donuts come out, you can smell that delicious smell, it’s all about the CX.</a:t>
            </a:r>
          </a:p>
          <a:p>
            <a:r>
              <a:rPr lang="en-US" sz="2500" dirty="0"/>
              <a:t> </a:t>
            </a:r>
          </a:p>
        </p:txBody>
      </p:sp>
      <p:sp>
        <p:nvSpPr>
          <p:cNvPr id="4" name="Slide Number Placeholder 3"/>
          <p:cNvSpPr>
            <a:spLocks noGrp="1"/>
          </p:cNvSpPr>
          <p:nvPr>
            <p:ph type="sldNum" sz="quarter" idx="10"/>
          </p:nvPr>
        </p:nvSpPr>
        <p:spPr/>
        <p:txBody>
          <a:bodyPr/>
          <a:lstStyle/>
          <a:p>
            <a:fld id="{EBFD2B46-FE1B-495A-B22A-FE04AFE5EC7C}" type="slidenum">
              <a:rPr lang="en-US" smtClean="0"/>
              <a:t>7</a:t>
            </a:fld>
            <a:endParaRPr lang="en-US"/>
          </a:p>
        </p:txBody>
      </p:sp>
    </p:spTree>
    <p:extLst>
      <p:ext uri="{BB962C8B-B14F-4D97-AF65-F5344CB8AC3E}">
        <p14:creationId xmlns:p14="http://schemas.microsoft.com/office/powerpoint/2010/main" val="1998474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0113" y="4563843"/>
            <a:ext cx="5757608" cy="4670139"/>
          </a:xfrm>
        </p:spPr>
        <p:txBody>
          <a:bodyPr/>
          <a:lstStyle/>
          <a:p>
            <a:r>
              <a:rPr lang="en-US" sz="2500" dirty="0"/>
              <a:t>And then you end up taking pictures of the donuts and your kiddos and all the sudden- your posting it Facebook, Twitter, Instagram – and now because KK is all about the CX, they are getting some great free marketing and advertising as your friends start liking your posts.  SO they to connect with customers on an emotional level.  What creates more emotion than my children,   and my dog, right.  These companies understand the importance of CX. </a:t>
            </a:r>
          </a:p>
        </p:txBody>
      </p:sp>
      <p:sp>
        <p:nvSpPr>
          <p:cNvPr id="4" name="Slide Number Placeholder 3"/>
          <p:cNvSpPr>
            <a:spLocks noGrp="1"/>
          </p:cNvSpPr>
          <p:nvPr>
            <p:ph type="sldNum" sz="quarter" idx="10"/>
          </p:nvPr>
        </p:nvSpPr>
        <p:spPr/>
        <p:txBody>
          <a:bodyPr/>
          <a:lstStyle/>
          <a:p>
            <a:fld id="{AFB028A7-8A45-4DED-9A93-6D2445CFA556}" type="slidenum">
              <a:rPr lang="en-US" smtClean="0"/>
              <a:t>8</a:t>
            </a:fld>
            <a:endParaRPr lang="en-US" dirty="0"/>
          </a:p>
        </p:txBody>
      </p:sp>
    </p:spTree>
    <p:extLst>
      <p:ext uri="{BB962C8B-B14F-4D97-AF65-F5344CB8AC3E}">
        <p14:creationId xmlns:p14="http://schemas.microsoft.com/office/powerpoint/2010/main" val="3179825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0113" y="4563843"/>
            <a:ext cx="5757608" cy="4598834"/>
          </a:xfrm>
        </p:spPr>
        <p:txBody>
          <a:bodyPr/>
          <a:lstStyle/>
          <a:p>
            <a:r>
              <a:rPr lang="en-US" sz="2900" dirty="0"/>
              <a:t>I think Zig </a:t>
            </a:r>
            <a:r>
              <a:rPr lang="en-US" sz="2900" dirty="0" err="1"/>
              <a:t>Ziglar</a:t>
            </a:r>
            <a:r>
              <a:rPr lang="en-US" sz="2900" dirty="0"/>
              <a:t> said it best, “People don’t buy for logical reasons, they buy for emotional reasons.”  Do I spend $125 on my favorite jeans or shoes because it’s logical?? No, I do it because I love the way I look and feel in jeans, right?  So you have find to connect with your customers on an emotion level and create that great customer experience..   </a:t>
            </a:r>
          </a:p>
        </p:txBody>
      </p:sp>
      <p:sp>
        <p:nvSpPr>
          <p:cNvPr id="4" name="Slide Number Placeholder 3"/>
          <p:cNvSpPr>
            <a:spLocks noGrp="1"/>
          </p:cNvSpPr>
          <p:nvPr>
            <p:ph type="sldNum" sz="quarter" idx="10"/>
          </p:nvPr>
        </p:nvSpPr>
        <p:spPr/>
        <p:txBody>
          <a:bodyPr/>
          <a:lstStyle/>
          <a:p>
            <a:fld id="{AFB028A7-8A45-4DED-9A93-6D2445CFA556}" type="slidenum">
              <a:rPr lang="en-US" smtClean="0"/>
              <a:t>9</a:t>
            </a:fld>
            <a:endParaRPr lang="en-US" dirty="0"/>
          </a:p>
        </p:txBody>
      </p:sp>
    </p:spTree>
    <p:extLst>
      <p:ext uri="{BB962C8B-B14F-4D97-AF65-F5344CB8AC3E}">
        <p14:creationId xmlns:p14="http://schemas.microsoft.com/office/powerpoint/2010/main" val="3894154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0BA389C-8114-6245-A693-CA03C065B397}" type="datetimeFigureOut">
              <a:rPr lang="en-US" smtClean="0"/>
              <a:pPr/>
              <a:t>8/25/2016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0EBF3B-99FB-234F-AEFC-21D3E6347998}" type="slidenum">
              <a:rPr lang="en-US" smtClean="0"/>
              <a:pPr/>
              <a:t>‹#›</a:t>
            </a:fld>
            <a:endParaRPr lang="en-US"/>
          </a:p>
        </p:txBody>
      </p:sp>
    </p:spTree>
    <p:extLst>
      <p:ext uri="{BB962C8B-B14F-4D97-AF65-F5344CB8AC3E}">
        <p14:creationId xmlns:p14="http://schemas.microsoft.com/office/powerpoint/2010/main" val="1625422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BA389C-8114-6245-A693-CA03C065B397}" type="datetimeFigureOut">
              <a:rPr lang="en-US" smtClean="0"/>
              <a:pPr/>
              <a:t>8/25/2016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0EBF3B-99FB-234F-AEFC-21D3E6347998}" type="slidenum">
              <a:rPr lang="en-US" smtClean="0"/>
              <a:pPr/>
              <a:t>‹#›</a:t>
            </a:fld>
            <a:endParaRPr lang="en-US"/>
          </a:p>
        </p:txBody>
      </p:sp>
    </p:spTree>
    <p:extLst>
      <p:ext uri="{BB962C8B-B14F-4D97-AF65-F5344CB8AC3E}">
        <p14:creationId xmlns:p14="http://schemas.microsoft.com/office/powerpoint/2010/main" val="1305061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BA389C-8114-6245-A693-CA03C065B397}" type="datetimeFigureOut">
              <a:rPr lang="en-US" smtClean="0"/>
              <a:pPr/>
              <a:t>8/25/2016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0EBF3B-99FB-234F-AEFC-21D3E6347998}" type="slidenum">
              <a:rPr lang="en-US" smtClean="0"/>
              <a:pPr/>
              <a:t>‹#›</a:t>
            </a:fld>
            <a:endParaRPr lang="en-US"/>
          </a:p>
        </p:txBody>
      </p:sp>
    </p:spTree>
    <p:extLst>
      <p:ext uri="{BB962C8B-B14F-4D97-AF65-F5344CB8AC3E}">
        <p14:creationId xmlns:p14="http://schemas.microsoft.com/office/powerpoint/2010/main" val="317388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BA389C-8114-6245-A693-CA03C065B397}" type="datetimeFigureOut">
              <a:rPr lang="en-US" smtClean="0"/>
              <a:pPr/>
              <a:t>8/25/2016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0EBF3B-99FB-234F-AEFC-21D3E6347998}" type="slidenum">
              <a:rPr lang="en-US" smtClean="0"/>
              <a:pPr/>
              <a:t>‹#›</a:t>
            </a:fld>
            <a:endParaRPr lang="en-US"/>
          </a:p>
        </p:txBody>
      </p:sp>
    </p:spTree>
    <p:extLst>
      <p:ext uri="{BB962C8B-B14F-4D97-AF65-F5344CB8AC3E}">
        <p14:creationId xmlns:p14="http://schemas.microsoft.com/office/powerpoint/2010/main" val="260849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BA389C-8114-6245-A693-CA03C065B397}" type="datetimeFigureOut">
              <a:rPr lang="en-US" smtClean="0"/>
              <a:pPr/>
              <a:t>8/25/2016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0EBF3B-99FB-234F-AEFC-21D3E6347998}" type="slidenum">
              <a:rPr lang="en-US" smtClean="0"/>
              <a:pPr/>
              <a:t>‹#›</a:t>
            </a:fld>
            <a:endParaRPr lang="en-US"/>
          </a:p>
        </p:txBody>
      </p:sp>
    </p:spTree>
    <p:extLst>
      <p:ext uri="{BB962C8B-B14F-4D97-AF65-F5344CB8AC3E}">
        <p14:creationId xmlns:p14="http://schemas.microsoft.com/office/powerpoint/2010/main" val="1600744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0BA389C-8114-6245-A693-CA03C065B397}" type="datetimeFigureOut">
              <a:rPr lang="en-US" smtClean="0"/>
              <a:pPr/>
              <a:t>8/25/2016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0EBF3B-99FB-234F-AEFC-21D3E6347998}" type="slidenum">
              <a:rPr lang="en-US" smtClean="0"/>
              <a:pPr/>
              <a:t>‹#›</a:t>
            </a:fld>
            <a:endParaRPr lang="en-US"/>
          </a:p>
        </p:txBody>
      </p:sp>
    </p:spTree>
    <p:extLst>
      <p:ext uri="{BB962C8B-B14F-4D97-AF65-F5344CB8AC3E}">
        <p14:creationId xmlns:p14="http://schemas.microsoft.com/office/powerpoint/2010/main" val="4259299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0BA389C-8114-6245-A693-CA03C065B397}" type="datetimeFigureOut">
              <a:rPr lang="en-US" smtClean="0"/>
              <a:pPr/>
              <a:t>8/25/2016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0EBF3B-99FB-234F-AEFC-21D3E6347998}" type="slidenum">
              <a:rPr lang="en-US" smtClean="0"/>
              <a:pPr/>
              <a:t>‹#›</a:t>
            </a:fld>
            <a:endParaRPr lang="en-US"/>
          </a:p>
        </p:txBody>
      </p:sp>
    </p:spTree>
    <p:extLst>
      <p:ext uri="{BB962C8B-B14F-4D97-AF65-F5344CB8AC3E}">
        <p14:creationId xmlns:p14="http://schemas.microsoft.com/office/powerpoint/2010/main" val="1023418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0BA389C-8114-6245-A693-CA03C065B397}" type="datetimeFigureOut">
              <a:rPr lang="en-US" smtClean="0"/>
              <a:pPr/>
              <a:t>8/25/2016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0EBF3B-99FB-234F-AEFC-21D3E6347998}" type="slidenum">
              <a:rPr lang="en-US" smtClean="0"/>
              <a:pPr/>
              <a:t>‹#›</a:t>
            </a:fld>
            <a:endParaRPr lang="en-US"/>
          </a:p>
        </p:txBody>
      </p:sp>
    </p:spTree>
    <p:extLst>
      <p:ext uri="{BB962C8B-B14F-4D97-AF65-F5344CB8AC3E}">
        <p14:creationId xmlns:p14="http://schemas.microsoft.com/office/powerpoint/2010/main" val="705183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BA389C-8114-6245-A693-CA03C065B397}" type="datetimeFigureOut">
              <a:rPr lang="en-US" smtClean="0"/>
              <a:pPr/>
              <a:t>8/25/2016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0EBF3B-99FB-234F-AEFC-21D3E6347998}" type="slidenum">
              <a:rPr lang="en-US" smtClean="0"/>
              <a:pPr/>
              <a:t>‹#›</a:t>
            </a:fld>
            <a:endParaRPr lang="en-US"/>
          </a:p>
        </p:txBody>
      </p:sp>
    </p:spTree>
    <p:extLst>
      <p:ext uri="{BB962C8B-B14F-4D97-AF65-F5344CB8AC3E}">
        <p14:creationId xmlns:p14="http://schemas.microsoft.com/office/powerpoint/2010/main" val="2093649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BA389C-8114-6245-A693-CA03C065B397}" type="datetimeFigureOut">
              <a:rPr lang="en-US" smtClean="0"/>
              <a:pPr/>
              <a:t>8/25/2016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0EBF3B-99FB-234F-AEFC-21D3E6347998}" type="slidenum">
              <a:rPr lang="en-US" smtClean="0"/>
              <a:pPr/>
              <a:t>‹#›</a:t>
            </a:fld>
            <a:endParaRPr lang="en-US"/>
          </a:p>
        </p:txBody>
      </p:sp>
    </p:spTree>
    <p:extLst>
      <p:ext uri="{BB962C8B-B14F-4D97-AF65-F5344CB8AC3E}">
        <p14:creationId xmlns:p14="http://schemas.microsoft.com/office/powerpoint/2010/main" val="3864803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BA389C-8114-6245-A693-CA03C065B397}" type="datetimeFigureOut">
              <a:rPr lang="en-US" smtClean="0"/>
              <a:pPr/>
              <a:t>8/25/2016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0EBF3B-99FB-234F-AEFC-21D3E6347998}" type="slidenum">
              <a:rPr lang="en-US" smtClean="0"/>
              <a:pPr/>
              <a:t>‹#›</a:t>
            </a:fld>
            <a:endParaRPr lang="en-US"/>
          </a:p>
        </p:txBody>
      </p:sp>
    </p:spTree>
    <p:extLst>
      <p:ext uri="{BB962C8B-B14F-4D97-AF65-F5344CB8AC3E}">
        <p14:creationId xmlns:p14="http://schemas.microsoft.com/office/powerpoint/2010/main" val="1373980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BA389C-8114-6245-A693-CA03C065B397}" type="datetimeFigureOut">
              <a:rPr lang="en-US" smtClean="0"/>
              <a:pPr/>
              <a:t>8/25/2016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0EBF3B-99FB-234F-AEFC-21D3E6347998}" type="slidenum">
              <a:rPr lang="en-US" smtClean="0"/>
              <a:pPr/>
              <a:t>‹#›</a:t>
            </a:fld>
            <a:endParaRPr lang="en-US"/>
          </a:p>
        </p:txBody>
      </p:sp>
    </p:spTree>
    <p:extLst>
      <p:ext uri="{BB962C8B-B14F-4D97-AF65-F5344CB8AC3E}">
        <p14:creationId xmlns:p14="http://schemas.microsoft.com/office/powerpoint/2010/main" val="1424576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mailto:dwalker@epmsonline.com"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tmp"/></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tmp"/><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4.tmp"/><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jpeg"/><Relationship Id="rId9"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5.tmp"/><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6.tmp"/></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tmp"/><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841811" y="5726709"/>
            <a:ext cx="2089537" cy="833766"/>
          </a:xfrm>
          <a:prstGeom prst="rect">
            <a:avLst/>
          </a:prstGeom>
        </p:spPr>
      </p:pic>
      <p:sp>
        <p:nvSpPr>
          <p:cNvPr id="3" name="TextBox 2"/>
          <p:cNvSpPr txBox="1"/>
          <p:nvPr/>
        </p:nvSpPr>
        <p:spPr>
          <a:xfrm>
            <a:off x="0" y="510363"/>
            <a:ext cx="9144000" cy="1015663"/>
          </a:xfrm>
          <a:prstGeom prst="rect">
            <a:avLst/>
          </a:prstGeom>
          <a:noFill/>
        </p:spPr>
        <p:txBody>
          <a:bodyPr wrap="square" rtlCol="0">
            <a:spAutoFit/>
          </a:bodyPr>
          <a:lstStyle/>
          <a:p>
            <a:pPr algn="ctr"/>
            <a:r>
              <a:rPr lang="en-US" sz="6000" b="1" dirty="0">
                <a:solidFill>
                  <a:srgbClr val="3DA351"/>
                </a:solidFill>
                <a:latin typeface="Jenna Sue"/>
                <a:cs typeface="Jenna Sue"/>
              </a:rPr>
              <a:t>Welcome</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714" y="5976069"/>
            <a:ext cx="3604051" cy="584406"/>
          </a:xfrm>
          <a:prstGeom prst="rect">
            <a:avLst/>
          </a:prstGeom>
        </p:spPr>
      </p:pic>
      <p:sp>
        <p:nvSpPr>
          <p:cNvPr id="7" name="TextBox 6"/>
          <p:cNvSpPr txBox="1"/>
          <p:nvPr/>
        </p:nvSpPr>
        <p:spPr>
          <a:xfrm>
            <a:off x="3252559" y="3321309"/>
            <a:ext cx="4987669" cy="1631216"/>
          </a:xfrm>
          <a:prstGeom prst="rect">
            <a:avLst/>
          </a:prstGeom>
          <a:noFill/>
        </p:spPr>
        <p:txBody>
          <a:bodyPr wrap="square" rtlCol="0">
            <a:spAutoFit/>
          </a:bodyPr>
          <a:lstStyle/>
          <a:p>
            <a:r>
              <a:rPr lang="en-US" sz="2000" dirty="0">
                <a:solidFill>
                  <a:srgbClr val="3DA351"/>
                </a:solidFill>
              </a:rPr>
              <a:t>Danielle Walker</a:t>
            </a:r>
          </a:p>
          <a:p>
            <a:r>
              <a:rPr lang="en-US" sz="2000" dirty="0">
                <a:solidFill>
                  <a:srgbClr val="3DA351"/>
                </a:solidFill>
              </a:rPr>
              <a:t>Director of Sales &amp; Marketing</a:t>
            </a:r>
          </a:p>
          <a:p>
            <a:r>
              <a:rPr lang="en-US" sz="2000" dirty="0">
                <a:solidFill>
                  <a:srgbClr val="3DA351"/>
                </a:solidFill>
              </a:rPr>
              <a:t>Ellis Partners in Management Solutions</a:t>
            </a:r>
          </a:p>
          <a:p>
            <a:r>
              <a:rPr lang="en-US" sz="2000" dirty="0">
                <a:solidFill>
                  <a:srgbClr val="3DA351"/>
                </a:solidFill>
                <a:hlinkClick r:id="rId5"/>
              </a:rPr>
              <a:t>dwalker@epmsonline.com</a:t>
            </a:r>
            <a:endParaRPr lang="en-US" sz="2000" dirty="0">
              <a:solidFill>
                <a:srgbClr val="3DA351"/>
              </a:solidFill>
            </a:endParaRPr>
          </a:p>
          <a:p>
            <a:r>
              <a:rPr lang="en-US" sz="2000" dirty="0">
                <a:solidFill>
                  <a:srgbClr val="3DA351"/>
                </a:solidFill>
              </a:rPr>
              <a:t>Cell phone: 847-707-2472</a:t>
            </a:r>
          </a:p>
        </p:txBody>
      </p:sp>
      <p:sp>
        <p:nvSpPr>
          <p:cNvPr id="8" name="TextBox 7"/>
          <p:cNvSpPr txBox="1"/>
          <p:nvPr/>
        </p:nvSpPr>
        <p:spPr>
          <a:xfrm>
            <a:off x="180753" y="1866880"/>
            <a:ext cx="8750595" cy="830997"/>
          </a:xfrm>
          <a:prstGeom prst="rect">
            <a:avLst/>
          </a:prstGeom>
          <a:noFill/>
        </p:spPr>
        <p:txBody>
          <a:bodyPr wrap="square" rtlCol="0">
            <a:spAutoFit/>
          </a:bodyPr>
          <a:lstStyle/>
          <a:p>
            <a:pPr algn="ctr"/>
            <a:r>
              <a:rPr lang="en-US" sz="4800" dirty="0">
                <a:solidFill>
                  <a:srgbClr val="3DA351"/>
                </a:solidFill>
              </a:rPr>
              <a:t>It’s All About Customer Experience</a:t>
            </a:r>
          </a:p>
        </p:txBody>
      </p:sp>
      <p:sp>
        <p:nvSpPr>
          <p:cNvPr id="10" name="TextBox 9"/>
          <p:cNvSpPr txBox="1"/>
          <p:nvPr/>
        </p:nvSpPr>
        <p:spPr>
          <a:xfrm>
            <a:off x="182916" y="6560475"/>
            <a:ext cx="1585306" cy="276999"/>
          </a:xfrm>
          <a:prstGeom prst="rect">
            <a:avLst/>
          </a:prstGeom>
          <a:noFill/>
        </p:spPr>
        <p:txBody>
          <a:bodyPr wrap="none" rtlCol="0">
            <a:spAutoFit/>
          </a:bodyPr>
          <a:lstStyle/>
          <a:p>
            <a:r>
              <a:rPr lang="en-US" sz="1200" dirty="0"/>
              <a:t>www.epmsonline.com</a:t>
            </a:r>
          </a:p>
        </p:txBody>
      </p:sp>
      <p:sp>
        <p:nvSpPr>
          <p:cNvPr id="11" name="TextBox 10"/>
          <p:cNvSpPr txBox="1"/>
          <p:nvPr/>
        </p:nvSpPr>
        <p:spPr>
          <a:xfrm>
            <a:off x="7400255" y="6560475"/>
            <a:ext cx="1679947" cy="276999"/>
          </a:xfrm>
          <a:prstGeom prst="rect">
            <a:avLst/>
          </a:prstGeom>
          <a:noFill/>
        </p:spPr>
        <p:txBody>
          <a:bodyPr wrap="square" rtlCol="0">
            <a:spAutoFit/>
          </a:bodyPr>
          <a:lstStyle/>
          <a:p>
            <a:r>
              <a:rPr lang="en-US" sz="1200" dirty="0"/>
              <a:t>www.rentersvoice.com</a:t>
            </a:r>
          </a:p>
        </p:txBody>
      </p:sp>
      <p:pic>
        <p:nvPicPr>
          <p:cNvPr id="12" name="Picture 11" descr="Screen Clippi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20403" y="3316062"/>
            <a:ext cx="1289522" cy="1615787"/>
          </a:xfrm>
          <a:prstGeom prst="rect">
            <a:avLst/>
          </a:prstGeom>
        </p:spPr>
      </p:pic>
    </p:spTree>
    <p:extLst>
      <p:ext uri="{BB962C8B-B14F-4D97-AF65-F5344CB8AC3E}">
        <p14:creationId xmlns:p14="http://schemas.microsoft.com/office/powerpoint/2010/main" val="38012639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rotWithShape="1">
          <a:blip r:embed="rId3">
            <a:extLst>
              <a:ext uri="{28A0092B-C50C-407E-A947-70E740481C1C}">
                <a14:useLocalDpi xmlns:a14="http://schemas.microsoft.com/office/drawing/2010/main" val="0"/>
              </a:ext>
            </a:extLst>
          </a:blip>
          <a:srcRect t="728"/>
          <a:stretch/>
        </p:blipFill>
        <p:spPr>
          <a:xfrm>
            <a:off x="762000" y="1143000"/>
            <a:ext cx="1668117" cy="3967618"/>
          </a:xfrm>
          <a:prstGeom prst="rect">
            <a:avLst/>
          </a:prstGeom>
        </p:spPr>
      </p:pic>
      <p:pic>
        <p:nvPicPr>
          <p:cNvPr id="5" name="Picture 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1181957"/>
            <a:ext cx="2043954" cy="3952545"/>
          </a:xfrm>
          <a:prstGeom prst="rect">
            <a:avLst/>
          </a:prstGeom>
        </p:spPr>
      </p:pic>
      <p:sp>
        <p:nvSpPr>
          <p:cNvPr id="2" name="TextBox 1"/>
          <p:cNvSpPr txBox="1"/>
          <p:nvPr/>
        </p:nvSpPr>
        <p:spPr>
          <a:xfrm>
            <a:off x="5334000" y="1680901"/>
            <a:ext cx="3321587" cy="2954655"/>
          </a:xfrm>
          <a:prstGeom prst="rect">
            <a:avLst/>
          </a:prstGeom>
          <a:noFill/>
        </p:spPr>
        <p:txBody>
          <a:bodyPr wrap="square" rtlCol="0">
            <a:spAutoFit/>
          </a:bodyPr>
          <a:lstStyle/>
          <a:p>
            <a:r>
              <a:rPr lang="en-US" sz="5400" dirty="0">
                <a:solidFill>
                  <a:srgbClr val="00B050"/>
                </a:solidFill>
                <a:latin typeface="Berlin Sans FB" panose="020E0602020502020306" pitchFamily="34" charset="0"/>
              </a:rPr>
              <a:t>Design</a:t>
            </a:r>
            <a:r>
              <a:rPr lang="en-US" sz="4400" dirty="0"/>
              <a:t> is art constructed to meet objectives</a:t>
            </a:r>
          </a:p>
        </p:txBody>
      </p:sp>
    </p:spTree>
    <p:extLst>
      <p:ext uri="{BB962C8B-B14F-4D97-AF65-F5344CB8AC3E}">
        <p14:creationId xmlns:p14="http://schemas.microsoft.com/office/powerpoint/2010/main" val="3930712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534400" cy="662020"/>
          </a:xfrm>
        </p:spPr>
        <p:txBody>
          <a:bodyPr>
            <a:normAutofit/>
          </a:bodyPr>
          <a:lstStyle/>
          <a:p>
            <a:pPr algn="l"/>
            <a:r>
              <a:rPr lang="en-US" sz="3200" b="1" dirty="0"/>
              <a:t>OWNING THE CUSTOMER EXPERIENCE</a:t>
            </a:r>
          </a:p>
        </p:txBody>
      </p:sp>
      <p:sp>
        <p:nvSpPr>
          <p:cNvPr id="10" name="Rectangle 9"/>
          <p:cNvSpPr/>
          <p:nvPr/>
        </p:nvSpPr>
        <p:spPr>
          <a:xfrm>
            <a:off x="4419664" y="1826300"/>
            <a:ext cx="4343400" cy="30480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4800600" y="1981200"/>
            <a:ext cx="3849675" cy="2893100"/>
          </a:xfrm>
          <a:prstGeom prst="rect">
            <a:avLst/>
          </a:prstGeom>
          <a:noFill/>
        </p:spPr>
        <p:txBody>
          <a:bodyPr wrap="square" rtlCol="0">
            <a:spAutoFit/>
          </a:bodyPr>
          <a:lstStyle/>
          <a:p>
            <a:pPr algn="ctr"/>
            <a:r>
              <a:rPr lang="en-US" sz="2600" b="1" dirty="0">
                <a:solidFill>
                  <a:srgbClr val="002060"/>
                </a:solidFill>
              </a:rPr>
              <a:t>To Create An Experience,</a:t>
            </a:r>
          </a:p>
          <a:p>
            <a:pPr algn="ctr"/>
            <a:endParaRPr lang="en-US" sz="2600" b="1" dirty="0">
              <a:solidFill>
                <a:srgbClr val="002060"/>
              </a:solidFill>
            </a:endParaRPr>
          </a:p>
          <a:p>
            <a:pPr algn="ctr"/>
            <a:r>
              <a:rPr lang="en-US" sz="2600" b="1" i="1" dirty="0">
                <a:solidFill>
                  <a:schemeClr val="bg1"/>
                </a:solidFill>
              </a:rPr>
              <a:t>Create Consistency</a:t>
            </a:r>
            <a:r>
              <a:rPr lang="en-US" sz="2600" b="1" dirty="0">
                <a:solidFill>
                  <a:schemeClr val="bg1"/>
                </a:solidFill>
              </a:rPr>
              <a:t>,</a:t>
            </a:r>
          </a:p>
          <a:p>
            <a:pPr algn="ctr"/>
            <a:endParaRPr lang="en-US" sz="2600" b="1" dirty="0">
              <a:solidFill>
                <a:srgbClr val="002060"/>
              </a:solidFill>
            </a:endParaRPr>
          </a:p>
          <a:p>
            <a:pPr algn="ctr"/>
            <a:r>
              <a:rPr lang="en-US" sz="2600" b="1" dirty="0">
                <a:solidFill>
                  <a:srgbClr val="002060"/>
                </a:solidFill>
              </a:rPr>
              <a:t>To Create Consistency,</a:t>
            </a:r>
          </a:p>
          <a:p>
            <a:pPr marL="457200" indent="-457200" algn="ctr">
              <a:buFont typeface="+mj-lt"/>
              <a:buAutoNum type="arabicPeriod"/>
            </a:pPr>
            <a:endParaRPr lang="en-US" sz="2600" b="1" dirty="0">
              <a:solidFill>
                <a:srgbClr val="002060"/>
              </a:solidFill>
            </a:endParaRPr>
          </a:p>
          <a:p>
            <a:pPr algn="ctr"/>
            <a:r>
              <a:rPr lang="en-US" sz="2600" b="1" i="1" dirty="0">
                <a:solidFill>
                  <a:schemeClr val="bg1"/>
                </a:solidFill>
              </a:rPr>
              <a:t>Create Habits</a:t>
            </a:r>
          </a:p>
        </p:txBody>
      </p:sp>
      <p:pic>
        <p:nvPicPr>
          <p:cNvPr id="3" name="Picture 2"/>
          <p:cNvPicPr>
            <a:picLocks noChangeAspect="1"/>
          </p:cNvPicPr>
          <p:nvPr/>
        </p:nvPicPr>
        <p:blipFill>
          <a:blip r:embed="rId3"/>
          <a:stretch>
            <a:fillRect/>
          </a:stretch>
        </p:blipFill>
        <p:spPr>
          <a:xfrm>
            <a:off x="242875" y="1828100"/>
            <a:ext cx="4064000" cy="3048000"/>
          </a:xfrm>
          <a:prstGeom prst="rect">
            <a:avLst/>
          </a:prstGeom>
        </p:spPr>
      </p:pic>
    </p:spTree>
    <p:extLst>
      <p:ext uri="{BB962C8B-B14F-4D97-AF65-F5344CB8AC3E}">
        <p14:creationId xmlns:p14="http://schemas.microsoft.com/office/powerpoint/2010/main" val="3940833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299" y="226416"/>
            <a:ext cx="8380901" cy="5717184"/>
          </a:xfrm>
          <a:prstGeom prst="rect">
            <a:avLst/>
          </a:prstGeom>
        </p:spPr>
      </p:pic>
      <p:sp>
        <p:nvSpPr>
          <p:cNvPr id="5" name="Title 1"/>
          <p:cNvSpPr>
            <a:spLocks noGrp="1"/>
          </p:cNvSpPr>
          <p:nvPr>
            <p:ph type="title"/>
          </p:nvPr>
        </p:nvSpPr>
        <p:spPr>
          <a:xfrm>
            <a:off x="914400" y="152400"/>
            <a:ext cx="8534400" cy="662020"/>
          </a:xfrm>
        </p:spPr>
        <p:txBody>
          <a:bodyPr>
            <a:normAutofit/>
          </a:bodyPr>
          <a:lstStyle/>
          <a:p>
            <a:pPr algn="l"/>
            <a:r>
              <a:rPr lang="en-US" sz="3600" b="1" dirty="0"/>
              <a:t>THE MOST ESSENTIAL HABIT…</a:t>
            </a:r>
          </a:p>
        </p:txBody>
      </p:sp>
      <p:sp>
        <p:nvSpPr>
          <p:cNvPr id="4" name="Oval 3"/>
          <p:cNvSpPr/>
          <p:nvPr/>
        </p:nvSpPr>
        <p:spPr>
          <a:xfrm>
            <a:off x="391885" y="304800"/>
            <a:ext cx="446315"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1</a:t>
            </a:r>
          </a:p>
        </p:txBody>
      </p:sp>
    </p:spTree>
    <p:extLst>
      <p:ext uri="{BB962C8B-B14F-4D97-AF65-F5344CB8AC3E}">
        <p14:creationId xmlns:p14="http://schemas.microsoft.com/office/powerpoint/2010/main" val="29861255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Clipping"/>
          <p:cNvPicPr>
            <a:picLocks noChangeAspect="1"/>
          </p:cNvPicPr>
          <p:nvPr/>
        </p:nvPicPr>
        <p:blipFill rotWithShape="1">
          <a:blip r:embed="rId3">
            <a:extLst>
              <a:ext uri="{28A0092B-C50C-407E-A947-70E740481C1C}">
                <a14:useLocalDpi xmlns:a14="http://schemas.microsoft.com/office/drawing/2010/main" val="0"/>
              </a:ext>
            </a:extLst>
          </a:blip>
          <a:srcRect l="19081"/>
          <a:stretch/>
        </p:blipFill>
        <p:spPr>
          <a:xfrm>
            <a:off x="200297" y="587829"/>
            <a:ext cx="8533054" cy="5763554"/>
          </a:xfrm>
          <a:prstGeom prst="rect">
            <a:avLst/>
          </a:prstGeom>
        </p:spPr>
      </p:pic>
      <p:sp>
        <p:nvSpPr>
          <p:cNvPr id="5" name="Title 4"/>
          <p:cNvSpPr>
            <a:spLocks noGrp="1"/>
          </p:cNvSpPr>
          <p:nvPr>
            <p:ph type="title"/>
          </p:nvPr>
        </p:nvSpPr>
        <p:spPr>
          <a:xfrm>
            <a:off x="133637" y="-152400"/>
            <a:ext cx="8229600" cy="1143000"/>
          </a:xfrm>
        </p:spPr>
        <p:txBody>
          <a:bodyPr>
            <a:normAutofit/>
          </a:bodyPr>
          <a:lstStyle/>
          <a:p>
            <a:pPr algn="l"/>
            <a:r>
              <a:rPr lang="en-US" sz="3200" b="1" dirty="0"/>
              <a:t>CONVERTING A LEAD TO PROSPECT</a:t>
            </a:r>
          </a:p>
        </p:txBody>
      </p:sp>
    </p:spTree>
    <p:extLst>
      <p:ext uri="{BB962C8B-B14F-4D97-AF65-F5344CB8AC3E}">
        <p14:creationId xmlns:p14="http://schemas.microsoft.com/office/powerpoint/2010/main" val="21248106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7018560" y="1349678"/>
            <a:ext cx="1752601" cy="49767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3 MINUTES</a:t>
            </a:r>
          </a:p>
          <a:p>
            <a:pPr algn="ctr"/>
            <a:r>
              <a:rPr lang="en-US" b="1" dirty="0"/>
              <a:t> 48 SECONDS</a:t>
            </a:r>
          </a:p>
        </p:txBody>
      </p:sp>
      <p:sp>
        <p:nvSpPr>
          <p:cNvPr id="11" name="Rectangle 10"/>
          <p:cNvSpPr/>
          <p:nvPr/>
        </p:nvSpPr>
        <p:spPr>
          <a:xfrm>
            <a:off x="321945" y="1353075"/>
            <a:ext cx="3048000" cy="49767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t>AVERAGE CALL TIME</a:t>
            </a:r>
          </a:p>
        </p:txBody>
      </p:sp>
      <p:sp>
        <p:nvSpPr>
          <p:cNvPr id="83" name="Rectangle 82"/>
          <p:cNvSpPr/>
          <p:nvPr/>
        </p:nvSpPr>
        <p:spPr>
          <a:xfrm>
            <a:off x="316024" y="1077445"/>
            <a:ext cx="3048001" cy="180453"/>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86" name="Rectangle 85"/>
          <p:cNvSpPr/>
          <p:nvPr/>
        </p:nvSpPr>
        <p:spPr>
          <a:xfrm>
            <a:off x="3455501" y="1067398"/>
            <a:ext cx="1719336" cy="190500"/>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TOP</a:t>
            </a:r>
          </a:p>
        </p:txBody>
      </p:sp>
      <p:sp>
        <p:nvSpPr>
          <p:cNvPr id="93" name="Rectangle 92"/>
          <p:cNvSpPr/>
          <p:nvPr/>
        </p:nvSpPr>
        <p:spPr>
          <a:xfrm>
            <a:off x="7028513" y="1064000"/>
            <a:ext cx="1737360" cy="18911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POOR</a:t>
            </a:r>
          </a:p>
        </p:txBody>
      </p:sp>
      <p:sp>
        <p:nvSpPr>
          <p:cNvPr id="94" name="Rectangle 93"/>
          <p:cNvSpPr/>
          <p:nvPr/>
        </p:nvSpPr>
        <p:spPr>
          <a:xfrm>
            <a:off x="3446144" y="1353075"/>
            <a:ext cx="1752600" cy="49767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7 MINUTES</a:t>
            </a:r>
          </a:p>
          <a:p>
            <a:pPr algn="ctr"/>
            <a:r>
              <a:rPr lang="en-US" b="1" dirty="0"/>
              <a:t>35 SECONDS</a:t>
            </a:r>
          </a:p>
        </p:txBody>
      </p:sp>
      <p:sp>
        <p:nvSpPr>
          <p:cNvPr id="95" name="Rectangle 94"/>
          <p:cNvSpPr/>
          <p:nvPr/>
        </p:nvSpPr>
        <p:spPr>
          <a:xfrm>
            <a:off x="5227859" y="1349678"/>
            <a:ext cx="1752601" cy="49767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5 MINUTES</a:t>
            </a:r>
          </a:p>
          <a:p>
            <a:pPr algn="ctr"/>
            <a:r>
              <a:rPr lang="en-US" b="1" dirty="0"/>
              <a:t> 45 SECONDS</a:t>
            </a:r>
          </a:p>
        </p:txBody>
      </p:sp>
      <p:sp>
        <p:nvSpPr>
          <p:cNvPr id="96" name="Rectangle 95"/>
          <p:cNvSpPr/>
          <p:nvPr/>
        </p:nvSpPr>
        <p:spPr>
          <a:xfrm>
            <a:off x="5222891" y="1064000"/>
            <a:ext cx="1732426" cy="190499"/>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AVERAGE</a:t>
            </a:r>
          </a:p>
        </p:txBody>
      </p:sp>
      <p:sp>
        <p:nvSpPr>
          <p:cNvPr id="97" name="TextBox 96"/>
          <p:cNvSpPr txBox="1"/>
          <p:nvPr/>
        </p:nvSpPr>
        <p:spPr>
          <a:xfrm>
            <a:off x="224548" y="1698347"/>
            <a:ext cx="3550601" cy="4216539"/>
          </a:xfrm>
          <a:prstGeom prst="rect">
            <a:avLst/>
          </a:prstGeom>
          <a:noFill/>
        </p:spPr>
        <p:txBody>
          <a:bodyPr wrap="square" rtlCol="0">
            <a:spAutoFit/>
          </a:bodyPr>
          <a:lstStyle/>
          <a:p>
            <a:endParaRPr lang="en-US" dirty="0"/>
          </a:p>
          <a:p>
            <a:pPr marL="285750" indent="-285750">
              <a:buFont typeface="Wingdings" panose="05000000000000000000" pitchFamily="2" charset="2"/>
              <a:buChar char="Ø"/>
            </a:pPr>
            <a:r>
              <a:rPr lang="en-US" b="1" dirty="0"/>
              <a:t>Purpose of Call</a:t>
            </a:r>
          </a:p>
          <a:p>
            <a:pPr marL="285750" indent="-285750">
              <a:buFont typeface="Wingdings" panose="05000000000000000000" pitchFamily="2" charset="2"/>
              <a:buChar char="Ø"/>
            </a:pPr>
            <a:endParaRPr lang="en-US" b="1" dirty="0"/>
          </a:p>
          <a:p>
            <a:pPr marL="285750" indent="-285750">
              <a:buFont typeface="Wingdings" panose="05000000000000000000" pitchFamily="2" charset="2"/>
              <a:buChar char="Ø"/>
            </a:pPr>
            <a:r>
              <a:rPr lang="en-US" b="1" dirty="0"/>
              <a:t>Identify PROSPECT/Contact Info</a:t>
            </a:r>
          </a:p>
          <a:p>
            <a:pPr marL="285750" indent="-285750">
              <a:buFont typeface="Wingdings" panose="05000000000000000000" pitchFamily="2" charset="2"/>
              <a:buChar char="Ø"/>
            </a:pPr>
            <a:endParaRPr lang="en-US" b="1" dirty="0"/>
          </a:p>
          <a:p>
            <a:pPr marL="285750" indent="-285750">
              <a:buFont typeface="Wingdings" panose="05000000000000000000" pitchFamily="2" charset="2"/>
              <a:buChar char="Ø"/>
            </a:pPr>
            <a:r>
              <a:rPr lang="en-US" b="1" dirty="0"/>
              <a:t>Secure Appointment</a:t>
            </a:r>
          </a:p>
          <a:p>
            <a:pPr marL="285750" indent="-285750">
              <a:buFont typeface="Wingdings" panose="05000000000000000000" pitchFamily="2" charset="2"/>
              <a:buChar char="Ø"/>
            </a:pPr>
            <a:endParaRPr lang="en-US" b="1" dirty="0"/>
          </a:p>
          <a:p>
            <a:pPr marL="285750" indent="-285750">
              <a:buFont typeface="Wingdings" panose="05000000000000000000" pitchFamily="2" charset="2"/>
              <a:buChar char="Ø"/>
            </a:pPr>
            <a:r>
              <a:rPr lang="en-US" b="1" dirty="0"/>
              <a:t>Provide Directions</a:t>
            </a:r>
          </a:p>
          <a:p>
            <a:pPr marL="285750" indent="-285750">
              <a:buFont typeface="Wingdings" panose="05000000000000000000" pitchFamily="2" charset="2"/>
              <a:buChar char="Ø"/>
            </a:pPr>
            <a:endParaRPr lang="en-US" b="1" dirty="0"/>
          </a:p>
          <a:p>
            <a:pPr marL="285750" indent="-285750">
              <a:buFont typeface="Wingdings" panose="05000000000000000000" pitchFamily="2" charset="2"/>
              <a:buChar char="Ø"/>
            </a:pPr>
            <a:r>
              <a:rPr lang="en-US" b="1" dirty="0"/>
              <a:t>Determine PROSPECT Benefits</a:t>
            </a:r>
          </a:p>
          <a:p>
            <a:pPr marL="285750" indent="-285750">
              <a:buFont typeface="Wingdings" panose="05000000000000000000" pitchFamily="2" charset="2"/>
              <a:buChar char="Ø"/>
            </a:pPr>
            <a:r>
              <a:rPr lang="en-US" b="1" dirty="0"/>
              <a:t>Describe Benefits Important to</a:t>
            </a:r>
          </a:p>
          <a:p>
            <a:r>
              <a:rPr lang="en-US" b="1" dirty="0"/>
              <a:t>	PROSPECT</a:t>
            </a:r>
          </a:p>
          <a:p>
            <a:pPr lvl="1"/>
            <a:endParaRPr lang="en-US" sz="1400" b="1" dirty="0"/>
          </a:p>
          <a:p>
            <a:pPr marL="285750" indent="-285750">
              <a:buFont typeface="Wingdings" panose="05000000000000000000" pitchFamily="2" charset="2"/>
              <a:buChar char="Ø"/>
            </a:pPr>
            <a:r>
              <a:rPr lang="en-US" b="1" dirty="0"/>
              <a:t>Provide Additional Awareness </a:t>
            </a:r>
            <a:r>
              <a:rPr lang="en-US" sz="1600" b="1" dirty="0"/>
              <a:t>(i.e. website, neighborhood, etc.)</a:t>
            </a:r>
            <a:endParaRPr lang="en-US" dirty="0"/>
          </a:p>
        </p:txBody>
      </p:sp>
      <p:sp>
        <p:nvSpPr>
          <p:cNvPr id="3" name="TextBox 2"/>
          <p:cNvSpPr txBox="1"/>
          <p:nvPr/>
        </p:nvSpPr>
        <p:spPr>
          <a:xfrm>
            <a:off x="4088829" y="1863767"/>
            <a:ext cx="381000" cy="523220"/>
          </a:xfrm>
          <a:prstGeom prst="rect">
            <a:avLst/>
          </a:prstGeom>
          <a:noFill/>
        </p:spPr>
        <p:txBody>
          <a:bodyPr wrap="square" rtlCol="0">
            <a:spAutoFit/>
          </a:bodyPr>
          <a:lstStyle/>
          <a:p>
            <a:r>
              <a:rPr lang="en-US" sz="2800" dirty="0">
                <a:sym typeface="Wingdings" panose="05000000000000000000" pitchFamily="2" charset="2"/>
              </a:rPr>
              <a:t></a:t>
            </a:r>
            <a:endParaRPr lang="en-US" sz="2800" dirty="0"/>
          </a:p>
        </p:txBody>
      </p:sp>
      <p:sp>
        <p:nvSpPr>
          <p:cNvPr id="98" name="TextBox 97"/>
          <p:cNvSpPr txBox="1"/>
          <p:nvPr/>
        </p:nvSpPr>
        <p:spPr>
          <a:xfrm>
            <a:off x="5935303" y="1863767"/>
            <a:ext cx="381000" cy="523220"/>
          </a:xfrm>
          <a:prstGeom prst="rect">
            <a:avLst/>
          </a:prstGeom>
          <a:noFill/>
        </p:spPr>
        <p:txBody>
          <a:bodyPr wrap="square" rtlCol="0">
            <a:spAutoFit/>
          </a:bodyPr>
          <a:lstStyle/>
          <a:p>
            <a:r>
              <a:rPr lang="en-US" sz="2800" dirty="0">
                <a:sym typeface="Wingdings" panose="05000000000000000000" pitchFamily="2" charset="2"/>
              </a:rPr>
              <a:t></a:t>
            </a:r>
            <a:endParaRPr lang="en-US" sz="2800" dirty="0"/>
          </a:p>
        </p:txBody>
      </p:sp>
      <p:sp>
        <p:nvSpPr>
          <p:cNvPr id="99" name="TextBox 98"/>
          <p:cNvSpPr txBox="1"/>
          <p:nvPr/>
        </p:nvSpPr>
        <p:spPr>
          <a:xfrm>
            <a:off x="7731302" y="1863767"/>
            <a:ext cx="381000" cy="523220"/>
          </a:xfrm>
          <a:prstGeom prst="rect">
            <a:avLst/>
          </a:prstGeom>
          <a:noFill/>
        </p:spPr>
        <p:txBody>
          <a:bodyPr wrap="square" rtlCol="0">
            <a:spAutoFit/>
          </a:bodyPr>
          <a:lstStyle/>
          <a:p>
            <a:r>
              <a:rPr lang="en-US" sz="2800" dirty="0">
                <a:sym typeface="Wingdings" panose="05000000000000000000" pitchFamily="2" charset="2"/>
              </a:rPr>
              <a:t></a:t>
            </a:r>
            <a:endParaRPr lang="en-US" sz="2800" dirty="0"/>
          </a:p>
        </p:txBody>
      </p:sp>
      <p:sp>
        <p:nvSpPr>
          <p:cNvPr id="102" name="TextBox 101"/>
          <p:cNvSpPr txBox="1"/>
          <p:nvPr/>
        </p:nvSpPr>
        <p:spPr>
          <a:xfrm>
            <a:off x="7731302" y="2483547"/>
            <a:ext cx="381000" cy="523220"/>
          </a:xfrm>
          <a:prstGeom prst="rect">
            <a:avLst/>
          </a:prstGeom>
          <a:noFill/>
        </p:spPr>
        <p:txBody>
          <a:bodyPr wrap="square" rtlCol="0">
            <a:spAutoFit/>
          </a:bodyPr>
          <a:lstStyle/>
          <a:p>
            <a:r>
              <a:rPr lang="en-US" sz="2800" dirty="0">
                <a:sym typeface="Wingdings" panose="05000000000000000000" pitchFamily="2" charset="2"/>
              </a:rPr>
              <a:t></a:t>
            </a:r>
            <a:endParaRPr lang="en-US" sz="2800" dirty="0"/>
          </a:p>
        </p:txBody>
      </p:sp>
      <p:sp>
        <p:nvSpPr>
          <p:cNvPr id="103" name="TextBox 102"/>
          <p:cNvSpPr txBox="1"/>
          <p:nvPr/>
        </p:nvSpPr>
        <p:spPr>
          <a:xfrm>
            <a:off x="7731302" y="3056273"/>
            <a:ext cx="381000" cy="523220"/>
          </a:xfrm>
          <a:prstGeom prst="rect">
            <a:avLst/>
          </a:prstGeom>
          <a:noFill/>
        </p:spPr>
        <p:txBody>
          <a:bodyPr wrap="square" rtlCol="0">
            <a:spAutoFit/>
          </a:bodyPr>
          <a:lstStyle/>
          <a:p>
            <a:r>
              <a:rPr lang="en-US" sz="2800" dirty="0">
                <a:sym typeface="Wingdings" panose="05000000000000000000" pitchFamily="2" charset="2"/>
              </a:rPr>
              <a:t></a:t>
            </a:r>
            <a:endParaRPr lang="en-US" sz="2800" dirty="0"/>
          </a:p>
        </p:txBody>
      </p:sp>
      <p:sp>
        <p:nvSpPr>
          <p:cNvPr id="105" name="TextBox 104"/>
          <p:cNvSpPr txBox="1"/>
          <p:nvPr/>
        </p:nvSpPr>
        <p:spPr>
          <a:xfrm>
            <a:off x="5923655" y="2471275"/>
            <a:ext cx="381000" cy="523220"/>
          </a:xfrm>
          <a:prstGeom prst="rect">
            <a:avLst/>
          </a:prstGeom>
          <a:noFill/>
        </p:spPr>
        <p:txBody>
          <a:bodyPr wrap="square" rtlCol="0">
            <a:spAutoFit/>
          </a:bodyPr>
          <a:lstStyle/>
          <a:p>
            <a:r>
              <a:rPr lang="en-US" sz="2800" dirty="0">
                <a:sym typeface="Wingdings" panose="05000000000000000000" pitchFamily="2" charset="2"/>
              </a:rPr>
              <a:t></a:t>
            </a:r>
            <a:endParaRPr lang="en-US" sz="2800" dirty="0"/>
          </a:p>
        </p:txBody>
      </p:sp>
      <p:sp>
        <p:nvSpPr>
          <p:cNvPr id="106" name="TextBox 105"/>
          <p:cNvSpPr txBox="1"/>
          <p:nvPr/>
        </p:nvSpPr>
        <p:spPr>
          <a:xfrm>
            <a:off x="5923655" y="3006767"/>
            <a:ext cx="381000" cy="523220"/>
          </a:xfrm>
          <a:prstGeom prst="rect">
            <a:avLst/>
          </a:prstGeom>
          <a:noFill/>
        </p:spPr>
        <p:txBody>
          <a:bodyPr wrap="square" rtlCol="0">
            <a:spAutoFit/>
          </a:bodyPr>
          <a:lstStyle/>
          <a:p>
            <a:r>
              <a:rPr lang="en-US" sz="2800" dirty="0">
                <a:sym typeface="Wingdings" panose="05000000000000000000" pitchFamily="2" charset="2"/>
              </a:rPr>
              <a:t></a:t>
            </a:r>
            <a:endParaRPr lang="en-US" sz="2800" dirty="0"/>
          </a:p>
        </p:txBody>
      </p:sp>
      <p:sp>
        <p:nvSpPr>
          <p:cNvPr id="107" name="TextBox 106"/>
          <p:cNvSpPr txBox="1"/>
          <p:nvPr/>
        </p:nvSpPr>
        <p:spPr>
          <a:xfrm>
            <a:off x="5923655" y="3602626"/>
            <a:ext cx="381000" cy="523220"/>
          </a:xfrm>
          <a:prstGeom prst="rect">
            <a:avLst/>
          </a:prstGeom>
          <a:noFill/>
        </p:spPr>
        <p:txBody>
          <a:bodyPr wrap="square" rtlCol="0">
            <a:spAutoFit/>
          </a:bodyPr>
          <a:lstStyle/>
          <a:p>
            <a:r>
              <a:rPr lang="en-US" sz="2800" dirty="0">
                <a:sym typeface="Wingdings" panose="05000000000000000000" pitchFamily="2" charset="2"/>
              </a:rPr>
              <a:t></a:t>
            </a:r>
            <a:endParaRPr lang="en-US" sz="2800" dirty="0"/>
          </a:p>
        </p:txBody>
      </p:sp>
      <p:sp>
        <p:nvSpPr>
          <p:cNvPr id="108" name="TextBox 107"/>
          <p:cNvSpPr txBox="1"/>
          <p:nvPr/>
        </p:nvSpPr>
        <p:spPr>
          <a:xfrm>
            <a:off x="4071356" y="2471275"/>
            <a:ext cx="381000" cy="523220"/>
          </a:xfrm>
          <a:prstGeom prst="rect">
            <a:avLst/>
          </a:prstGeom>
          <a:noFill/>
        </p:spPr>
        <p:txBody>
          <a:bodyPr wrap="square" rtlCol="0">
            <a:spAutoFit/>
          </a:bodyPr>
          <a:lstStyle/>
          <a:p>
            <a:r>
              <a:rPr lang="en-US" sz="2800" dirty="0">
                <a:sym typeface="Wingdings" panose="05000000000000000000" pitchFamily="2" charset="2"/>
              </a:rPr>
              <a:t></a:t>
            </a:r>
            <a:endParaRPr lang="en-US" sz="2800" dirty="0"/>
          </a:p>
        </p:txBody>
      </p:sp>
      <p:sp>
        <p:nvSpPr>
          <p:cNvPr id="109" name="TextBox 108"/>
          <p:cNvSpPr txBox="1"/>
          <p:nvPr/>
        </p:nvSpPr>
        <p:spPr>
          <a:xfrm>
            <a:off x="4071356" y="3006767"/>
            <a:ext cx="381000" cy="523220"/>
          </a:xfrm>
          <a:prstGeom prst="rect">
            <a:avLst/>
          </a:prstGeom>
          <a:noFill/>
        </p:spPr>
        <p:txBody>
          <a:bodyPr wrap="square" rtlCol="0">
            <a:spAutoFit/>
          </a:bodyPr>
          <a:lstStyle/>
          <a:p>
            <a:r>
              <a:rPr lang="en-US" sz="2800" dirty="0">
                <a:sym typeface="Wingdings" panose="05000000000000000000" pitchFamily="2" charset="2"/>
              </a:rPr>
              <a:t></a:t>
            </a:r>
            <a:endParaRPr lang="en-US" sz="2800" dirty="0"/>
          </a:p>
        </p:txBody>
      </p:sp>
      <p:sp>
        <p:nvSpPr>
          <p:cNvPr id="110" name="TextBox 109"/>
          <p:cNvSpPr txBox="1"/>
          <p:nvPr/>
        </p:nvSpPr>
        <p:spPr>
          <a:xfrm>
            <a:off x="4071356" y="3602626"/>
            <a:ext cx="381000" cy="523220"/>
          </a:xfrm>
          <a:prstGeom prst="rect">
            <a:avLst/>
          </a:prstGeom>
          <a:noFill/>
        </p:spPr>
        <p:txBody>
          <a:bodyPr wrap="square" rtlCol="0">
            <a:spAutoFit/>
          </a:bodyPr>
          <a:lstStyle/>
          <a:p>
            <a:r>
              <a:rPr lang="en-US" sz="2800" dirty="0">
                <a:sym typeface="Wingdings" panose="05000000000000000000" pitchFamily="2" charset="2"/>
              </a:rPr>
              <a:t></a:t>
            </a:r>
            <a:endParaRPr lang="en-US" sz="2800" dirty="0"/>
          </a:p>
        </p:txBody>
      </p:sp>
      <p:sp>
        <p:nvSpPr>
          <p:cNvPr id="111" name="TextBox 110"/>
          <p:cNvSpPr txBox="1"/>
          <p:nvPr/>
        </p:nvSpPr>
        <p:spPr>
          <a:xfrm>
            <a:off x="5916375" y="4083747"/>
            <a:ext cx="381000" cy="523220"/>
          </a:xfrm>
          <a:prstGeom prst="rect">
            <a:avLst/>
          </a:prstGeom>
          <a:noFill/>
        </p:spPr>
        <p:txBody>
          <a:bodyPr wrap="square" rtlCol="0">
            <a:spAutoFit/>
          </a:bodyPr>
          <a:lstStyle/>
          <a:p>
            <a:r>
              <a:rPr lang="en-US" sz="2800" dirty="0">
                <a:sym typeface="Wingdings" panose="05000000000000000000" pitchFamily="2" charset="2"/>
              </a:rPr>
              <a:t></a:t>
            </a:r>
            <a:endParaRPr lang="en-US" sz="2800" dirty="0"/>
          </a:p>
        </p:txBody>
      </p:sp>
      <p:sp>
        <p:nvSpPr>
          <p:cNvPr id="112" name="TextBox 111"/>
          <p:cNvSpPr txBox="1"/>
          <p:nvPr/>
        </p:nvSpPr>
        <p:spPr>
          <a:xfrm>
            <a:off x="4064076" y="4083747"/>
            <a:ext cx="381000" cy="523220"/>
          </a:xfrm>
          <a:prstGeom prst="rect">
            <a:avLst/>
          </a:prstGeom>
          <a:noFill/>
        </p:spPr>
        <p:txBody>
          <a:bodyPr wrap="square" rtlCol="0">
            <a:spAutoFit/>
          </a:bodyPr>
          <a:lstStyle/>
          <a:p>
            <a:r>
              <a:rPr lang="en-US" sz="2800" dirty="0">
                <a:sym typeface="Wingdings" panose="05000000000000000000" pitchFamily="2" charset="2"/>
              </a:rPr>
              <a:t></a:t>
            </a:r>
            <a:endParaRPr lang="en-US" sz="2800" dirty="0"/>
          </a:p>
        </p:txBody>
      </p:sp>
      <p:sp>
        <p:nvSpPr>
          <p:cNvPr id="113" name="TextBox 112"/>
          <p:cNvSpPr txBox="1"/>
          <p:nvPr/>
        </p:nvSpPr>
        <p:spPr>
          <a:xfrm>
            <a:off x="5916375" y="4518495"/>
            <a:ext cx="381000" cy="523220"/>
          </a:xfrm>
          <a:prstGeom prst="rect">
            <a:avLst/>
          </a:prstGeom>
          <a:noFill/>
        </p:spPr>
        <p:txBody>
          <a:bodyPr wrap="square" rtlCol="0">
            <a:spAutoFit/>
          </a:bodyPr>
          <a:lstStyle/>
          <a:p>
            <a:r>
              <a:rPr lang="en-US" sz="2800" dirty="0">
                <a:sym typeface="Wingdings" panose="05000000000000000000" pitchFamily="2" charset="2"/>
              </a:rPr>
              <a:t></a:t>
            </a:r>
            <a:endParaRPr lang="en-US" sz="2800" dirty="0"/>
          </a:p>
        </p:txBody>
      </p:sp>
      <p:sp>
        <p:nvSpPr>
          <p:cNvPr id="114" name="TextBox 113"/>
          <p:cNvSpPr txBox="1"/>
          <p:nvPr/>
        </p:nvSpPr>
        <p:spPr>
          <a:xfrm>
            <a:off x="4064076" y="4518495"/>
            <a:ext cx="381000" cy="523220"/>
          </a:xfrm>
          <a:prstGeom prst="rect">
            <a:avLst/>
          </a:prstGeom>
          <a:noFill/>
        </p:spPr>
        <p:txBody>
          <a:bodyPr wrap="square" rtlCol="0">
            <a:spAutoFit/>
          </a:bodyPr>
          <a:lstStyle/>
          <a:p>
            <a:r>
              <a:rPr lang="en-US" sz="2800" dirty="0">
                <a:sym typeface="Wingdings" panose="05000000000000000000" pitchFamily="2" charset="2"/>
              </a:rPr>
              <a:t></a:t>
            </a:r>
            <a:endParaRPr lang="en-US" sz="2800" dirty="0"/>
          </a:p>
        </p:txBody>
      </p:sp>
      <p:sp>
        <p:nvSpPr>
          <p:cNvPr id="115" name="TextBox 114"/>
          <p:cNvSpPr txBox="1"/>
          <p:nvPr/>
        </p:nvSpPr>
        <p:spPr>
          <a:xfrm>
            <a:off x="4038600" y="5302947"/>
            <a:ext cx="381000" cy="523220"/>
          </a:xfrm>
          <a:prstGeom prst="rect">
            <a:avLst/>
          </a:prstGeom>
          <a:noFill/>
        </p:spPr>
        <p:txBody>
          <a:bodyPr wrap="square" rtlCol="0">
            <a:spAutoFit/>
          </a:bodyPr>
          <a:lstStyle/>
          <a:p>
            <a:r>
              <a:rPr lang="en-US" sz="2800" dirty="0">
                <a:sym typeface="Wingdings" panose="05000000000000000000" pitchFamily="2" charset="2"/>
              </a:rPr>
              <a:t></a:t>
            </a:r>
            <a:endParaRPr lang="en-US" sz="2800" dirty="0"/>
          </a:p>
        </p:txBody>
      </p:sp>
      <p:sp>
        <p:nvSpPr>
          <p:cNvPr id="32" name="TextBox 31"/>
          <p:cNvSpPr txBox="1"/>
          <p:nvPr/>
        </p:nvSpPr>
        <p:spPr>
          <a:xfrm>
            <a:off x="228600" y="127337"/>
            <a:ext cx="6384132" cy="1015663"/>
          </a:xfrm>
          <a:prstGeom prst="rect">
            <a:avLst/>
          </a:prstGeom>
          <a:noFill/>
        </p:spPr>
        <p:txBody>
          <a:bodyPr wrap="square" rtlCol="0">
            <a:spAutoFit/>
          </a:bodyPr>
          <a:lstStyle/>
          <a:p>
            <a:r>
              <a:rPr lang="en-US" sz="3200" b="1" dirty="0"/>
              <a:t>TELEPHONE LEADS - </a:t>
            </a:r>
            <a:r>
              <a:rPr lang="en-US" sz="3200" b="1" dirty="0">
                <a:solidFill>
                  <a:srgbClr val="00B050"/>
                </a:solidFill>
              </a:rPr>
              <a:t>FACTS</a:t>
            </a:r>
          </a:p>
          <a:p>
            <a:r>
              <a:rPr lang="en-US" sz="2800" b="1" dirty="0"/>
              <a:t>CREATING GOALS</a:t>
            </a:r>
          </a:p>
        </p:txBody>
      </p:sp>
      <p:sp>
        <p:nvSpPr>
          <p:cNvPr id="2" name="Rectangle 1"/>
          <p:cNvSpPr/>
          <p:nvPr/>
        </p:nvSpPr>
        <p:spPr>
          <a:xfrm>
            <a:off x="5014176" y="5545554"/>
            <a:ext cx="3882281" cy="369332"/>
          </a:xfrm>
          <a:prstGeom prst="rect">
            <a:avLst/>
          </a:prstGeom>
        </p:spPr>
        <p:txBody>
          <a:bodyPr wrap="none">
            <a:spAutoFit/>
          </a:bodyPr>
          <a:lstStyle/>
          <a:p>
            <a:r>
              <a:rPr lang="en-US" i="1" dirty="0"/>
              <a:t>Source: Ellis Mystery Shopping Program</a:t>
            </a:r>
          </a:p>
        </p:txBody>
      </p:sp>
    </p:spTree>
    <p:extLst>
      <p:ext uri="{BB962C8B-B14F-4D97-AF65-F5344CB8AC3E}">
        <p14:creationId xmlns:p14="http://schemas.microsoft.com/office/powerpoint/2010/main" val="2873346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9720" r="22392"/>
          <a:stretch/>
        </p:blipFill>
        <p:spPr>
          <a:xfrm>
            <a:off x="4572000" y="275621"/>
            <a:ext cx="3773282" cy="5248293"/>
          </a:xfrm>
          <a:prstGeom prst="rect">
            <a:avLst/>
          </a:prstGeom>
        </p:spPr>
      </p:pic>
      <p:sp>
        <p:nvSpPr>
          <p:cNvPr id="3" name="Rectangle 2"/>
          <p:cNvSpPr>
            <a:spLocks noChangeArrowheads="1"/>
          </p:cNvSpPr>
          <p:nvPr/>
        </p:nvSpPr>
        <p:spPr bwMode="auto">
          <a:xfrm>
            <a:off x="1238288" y="5642702"/>
            <a:ext cx="635332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endParaRPr lang="en-US" altLang="en-US" sz="2000" dirty="0">
              <a:latin typeface="+mn-lt"/>
              <a:ea typeface="Calibri" panose="020F0502020204030204" pitchFamily="34" charset="0"/>
              <a:cs typeface="Times New Roman" panose="02020603050405020304" pitchFamily="18" charset="0"/>
            </a:endParaRPr>
          </a:p>
        </p:txBody>
      </p:sp>
      <p:sp>
        <p:nvSpPr>
          <p:cNvPr id="5" name="TextBox 4"/>
          <p:cNvSpPr txBox="1"/>
          <p:nvPr/>
        </p:nvSpPr>
        <p:spPr>
          <a:xfrm>
            <a:off x="836642" y="191869"/>
            <a:ext cx="8916958" cy="646331"/>
          </a:xfrm>
          <a:prstGeom prst="rect">
            <a:avLst/>
          </a:prstGeom>
          <a:noFill/>
        </p:spPr>
        <p:txBody>
          <a:bodyPr wrap="square" rtlCol="0">
            <a:spAutoFit/>
          </a:bodyPr>
          <a:lstStyle/>
          <a:p>
            <a:r>
              <a:rPr lang="en-US" sz="3600" b="1" dirty="0"/>
              <a:t>ACTIVE LISTENING </a:t>
            </a:r>
            <a:endParaRPr lang="en-US" sz="3600" dirty="0"/>
          </a:p>
        </p:txBody>
      </p:sp>
      <p:pic>
        <p:nvPicPr>
          <p:cNvPr id="2072" name="Picture 24" descr="https://sp.yimg.com/xj/th?id=OIP.M9671dc4443565cf71f6f7ee8c208a4deH0&amp;pid=15.1&amp;P=0&amp;w=300&amp;h=3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115" y="1491591"/>
            <a:ext cx="3657600" cy="2816352"/>
          </a:xfrm>
          <a:prstGeom prst="rect">
            <a:avLst/>
          </a:prstGeom>
          <a:noFill/>
          <a:extLst>
            <a:ext uri="{909E8E84-426E-40DD-AFC4-6F175D3DCCD1}">
              <a14:hiddenFill xmlns:a14="http://schemas.microsoft.com/office/drawing/2010/main">
                <a:solidFill>
                  <a:srgbClr val="FFFFFF"/>
                </a:solidFill>
              </a14:hiddenFill>
            </a:ext>
          </a:extLst>
        </p:spPr>
      </p:pic>
      <p:sp>
        <p:nvSpPr>
          <p:cNvPr id="29" name="Oval 28"/>
          <p:cNvSpPr/>
          <p:nvPr/>
        </p:nvSpPr>
        <p:spPr>
          <a:xfrm>
            <a:off x="304800" y="310345"/>
            <a:ext cx="446315"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2</a:t>
            </a:r>
          </a:p>
        </p:txBody>
      </p:sp>
    </p:spTree>
    <p:extLst>
      <p:ext uri="{BB962C8B-B14F-4D97-AF65-F5344CB8AC3E}">
        <p14:creationId xmlns:p14="http://schemas.microsoft.com/office/powerpoint/2010/main" val="2049251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371600"/>
            <a:ext cx="3962400" cy="4038600"/>
          </a:xfrm>
          <a:solidFill>
            <a:schemeClr val="accent4">
              <a:lumMod val="40000"/>
              <a:lumOff val="60000"/>
            </a:schemeClr>
          </a:solidFill>
        </p:spPr>
        <p:txBody>
          <a:bodyPr>
            <a:noAutofit/>
          </a:bodyPr>
          <a:lstStyle/>
          <a:p>
            <a:pPr marL="460375" indent="-460375">
              <a:buFont typeface="Wingdings" panose="05000000000000000000" pitchFamily="2" charset="2"/>
              <a:buChar char="Ø"/>
            </a:pPr>
            <a:r>
              <a:rPr lang="en-US" sz="2400" b="1" dirty="0"/>
              <a:t>85% of prospects that visited a community are interested in renting.</a:t>
            </a:r>
          </a:p>
          <a:p>
            <a:pPr>
              <a:buFont typeface="Wingdings" panose="05000000000000000000" pitchFamily="2" charset="2"/>
              <a:buChar char="Ø"/>
            </a:pPr>
            <a:endParaRPr lang="en-US" sz="2400" b="1" dirty="0"/>
          </a:p>
          <a:p>
            <a:pPr>
              <a:buFont typeface="Wingdings" panose="05000000000000000000" pitchFamily="2" charset="2"/>
              <a:buChar char="Ø"/>
            </a:pPr>
            <a:r>
              <a:rPr lang="en-US" sz="2400" b="1" dirty="0"/>
              <a:t> 48% of prospects are wanting to rent within the next 30 days.</a:t>
            </a:r>
          </a:p>
          <a:p>
            <a:pPr>
              <a:buFont typeface="Wingdings" panose="05000000000000000000" pitchFamily="2" charset="2"/>
              <a:buChar char="Ø"/>
            </a:pPr>
            <a:endParaRPr lang="en-US" sz="2400" b="1" dirty="0"/>
          </a:p>
          <a:p>
            <a:pPr>
              <a:buFont typeface="Wingdings" panose="05000000000000000000" pitchFamily="2" charset="2"/>
              <a:buChar char="Ø"/>
            </a:pPr>
            <a:r>
              <a:rPr lang="en-US" sz="2400" b="1" dirty="0"/>
              <a:t> Top reasons for moving are to due to location.</a:t>
            </a:r>
          </a:p>
        </p:txBody>
      </p:sp>
      <p:sp>
        <p:nvSpPr>
          <p:cNvPr id="5" name="TextBox 4"/>
          <p:cNvSpPr txBox="1"/>
          <p:nvPr/>
        </p:nvSpPr>
        <p:spPr>
          <a:xfrm>
            <a:off x="251400" y="228600"/>
            <a:ext cx="8021471" cy="584775"/>
          </a:xfrm>
          <a:prstGeom prst="rect">
            <a:avLst/>
          </a:prstGeom>
          <a:noFill/>
        </p:spPr>
        <p:txBody>
          <a:bodyPr wrap="square" rtlCol="0">
            <a:spAutoFit/>
          </a:bodyPr>
          <a:lstStyle/>
          <a:p>
            <a:r>
              <a:rPr lang="en-US" sz="3200" b="1" dirty="0">
                <a:solidFill>
                  <a:srgbClr val="00B050"/>
                </a:solidFill>
              </a:rPr>
              <a:t>FACTS </a:t>
            </a:r>
            <a:r>
              <a:rPr lang="en-US" sz="3200" b="1" dirty="0"/>
              <a:t>ABOUT PROSPECTS</a:t>
            </a:r>
            <a:endParaRPr lang="en-US" sz="3200" b="1" dirty="0">
              <a:solidFill>
                <a:srgbClr val="00B050"/>
              </a:solidFill>
            </a:endParaRPr>
          </a:p>
        </p:txBody>
      </p:sp>
      <p:pic>
        <p:nvPicPr>
          <p:cNvPr id="2" name="Picture 1" descr="Screen Clipping"/>
          <p:cNvPicPr>
            <a:picLocks noChangeAspect="1"/>
          </p:cNvPicPr>
          <p:nvPr/>
        </p:nvPicPr>
        <p:blipFill rotWithShape="1">
          <a:blip r:embed="rId3" cstate="print">
            <a:extLst>
              <a:ext uri="{28A0092B-C50C-407E-A947-70E740481C1C}">
                <a14:useLocalDpi xmlns:a14="http://schemas.microsoft.com/office/drawing/2010/main" val="0"/>
              </a:ext>
            </a:extLst>
          </a:blip>
          <a:srcRect t="668"/>
          <a:stretch/>
        </p:blipFill>
        <p:spPr>
          <a:xfrm>
            <a:off x="4191000" y="1371600"/>
            <a:ext cx="4708191" cy="4038600"/>
          </a:xfrm>
          <a:prstGeom prst="rect">
            <a:avLst/>
          </a:prstGeom>
        </p:spPr>
      </p:pic>
      <p:sp>
        <p:nvSpPr>
          <p:cNvPr id="4" name="TextBox 3"/>
          <p:cNvSpPr txBox="1"/>
          <p:nvPr/>
        </p:nvSpPr>
        <p:spPr>
          <a:xfrm>
            <a:off x="240000" y="5715000"/>
            <a:ext cx="2261838" cy="307777"/>
          </a:xfrm>
          <a:prstGeom prst="rect">
            <a:avLst/>
          </a:prstGeom>
          <a:noFill/>
        </p:spPr>
        <p:txBody>
          <a:bodyPr wrap="none" rtlCol="0">
            <a:spAutoFit/>
          </a:bodyPr>
          <a:lstStyle/>
          <a:p>
            <a:r>
              <a:rPr lang="en-US" sz="1400" i="1" dirty="0"/>
              <a:t>Source: Ellis Prospect Survey</a:t>
            </a:r>
          </a:p>
        </p:txBody>
      </p:sp>
    </p:spTree>
    <p:extLst>
      <p:ext uri="{BB962C8B-B14F-4D97-AF65-F5344CB8AC3E}">
        <p14:creationId xmlns:p14="http://schemas.microsoft.com/office/powerpoint/2010/main" val="3981500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rotWithShape="1">
          <a:blip r:embed="rId3">
            <a:extLst>
              <a:ext uri="{28A0092B-C50C-407E-A947-70E740481C1C}">
                <a14:useLocalDpi xmlns:a14="http://schemas.microsoft.com/office/drawing/2010/main" val="0"/>
              </a:ext>
            </a:extLst>
          </a:blip>
          <a:srcRect l="8073" t="1510" r="12071" b="1856"/>
          <a:stretch/>
        </p:blipFill>
        <p:spPr>
          <a:xfrm>
            <a:off x="228600" y="228600"/>
            <a:ext cx="8680094" cy="5791200"/>
          </a:xfrm>
          <a:prstGeom prst="rect">
            <a:avLst/>
          </a:prstGeom>
        </p:spPr>
      </p:pic>
      <p:sp>
        <p:nvSpPr>
          <p:cNvPr id="5" name="Title 4"/>
          <p:cNvSpPr>
            <a:spLocks noGrp="1"/>
          </p:cNvSpPr>
          <p:nvPr>
            <p:ph type="title"/>
          </p:nvPr>
        </p:nvSpPr>
        <p:spPr>
          <a:xfrm>
            <a:off x="5098694" y="609600"/>
            <a:ext cx="3810000" cy="1143000"/>
          </a:xfrm>
        </p:spPr>
        <p:txBody>
          <a:bodyPr>
            <a:normAutofit fontScale="90000"/>
          </a:bodyPr>
          <a:lstStyle/>
          <a:p>
            <a:pPr algn="r"/>
            <a:r>
              <a:rPr lang="en-US" dirty="0">
                <a:solidFill>
                  <a:schemeClr val="bg1"/>
                </a:solidFill>
              </a:rPr>
              <a:t>CONVERTING PROSPECT TO RESIDENT</a:t>
            </a:r>
          </a:p>
        </p:txBody>
      </p:sp>
    </p:spTree>
    <p:extLst>
      <p:ext uri="{BB962C8B-B14F-4D97-AF65-F5344CB8AC3E}">
        <p14:creationId xmlns:p14="http://schemas.microsoft.com/office/powerpoint/2010/main" val="9404406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6497"/>
            <a:ext cx="8839200" cy="1325563"/>
          </a:xfrm>
        </p:spPr>
        <p:txBody>
          <a:bodyPr>
            <a:normAutofit/>
          </a:bodyPr>
          <a:lstStyle/>
          <a:p>
            <a:r>
              <a:rPr lang="en-US" sz="4000" dirty="0"/>
              <a:t>What Do We Expect on Move In Day….</a:t>
            </a:r>
          </a:p>
        </p:txBody>
      </p:sp>
      <p:sp>
        <p:nvSpPr>
          <p:cNvPr id="3" name="Content Placeholder 2"/>
          <p:cNvSpPr>
            <a:spLocks noGrp="1"/>
          </p:cNvSpPr>
          <p:nvPr>
            <p:ph idx="1"/>
          </p:nvPr>
        </p:nvSpPr>
        <p:spPr>
          <a:xfrm>
            <a:off x="628650" y="1451156"/>
            <a:ext cx="8219259" cy="4827724"/>
          </a:xfrm>
        </p:spPr>
        <p:txBody>
          <a:bodyPr>
            <a:normAutofit fontScale="92500" lnSpcReduction="20000"/>
          </a:bodyPr>
          <a:lstStyle/>
          <a:p>
            <a:r>
              <a:rPr lang="en-US" dirty="0"/>
              <a:t>A Clean Apartment (smelling nice and clean)</a:t>
            </a:r>
          </a:p>
          <a:p>
            <a:r>
              <a:rPr lang="en-US" dirty="0"/>
              <a:t>Clean “Working” Appliances</a:t>
            </a:r>
          </a:p>
          <a:p>
            <a:r>
              <a:rPr lang="en-US" dirty="0"/>
              <a:t>Plumbing “Working” (showers, toilets, sinks)</a:t>
            </a:r>
          </a:p>
          <a:p>
            <a:r>
              <a:rPr lang="en-US" dirty="0"/>
              <a:t>Keys – Apartment, Fitness Center, Laundry Area, etc.</a:t>
            </a:r>
          </a:p>
          <a:p>
            <a:r>
              <a:rPr lang="en-US" dirty="0"/>
              <a:t>Fresh Paint (no holes, etc.)</a:t>
            </a:r>
          </a:p>
          <a:p>
            <a:r>
              <a:rPr lang="en-US" dirty="0"/>
              <a:t>Clean Dry Carpet</a:t>
            </a:r>
          </a:p>
          <a:p>
            <a:r>
              <a:rPr lang="en-US" dirty="0"/>
              <a:t>No Bugs</a:t>
            </a:r>
          </a:p>
          <a:p>
            <a:r>
              <a:rPr lang="en-US" dirty="0"/>
              <a:t>Move In on “Move In” Day</a:t>
            </a:r>
          </a:p>
          <a:p>
            <a:r>
              <a:rPr lang="en-US" dirty="0"/>
              <a:t>Familiar Faces to Greet Us</a:t>
            </a:r>
          </a:p>
          <a:p>
            <a:pPr marL="0" indent="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21917739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767" y="0"/>
            <a:ext cx="8452758" cy="772499"/>
          </a:xfrm>
        </p:spPr>
        <p:txBody>
          <a:bodyPr>
            <a:normAutofit fontScale="90000"/>
          </a:bodyPr>
          <a:lstStyle/>
          <a:p>
            <a:r>
              <a:rPr lang="en-US" sz="4000" dirty="0"/>
              <a:t>What Do We Expect from Our Community….</a:t>
            </a:r>
          </a:p>
        </p:txBody>
      </p:sp>
      <p:pic>
        <p:nvPicPr>
          <p:cNvPr id="1026" name="Picture 2" descr="Commercial property and lawn maintenance, apartment maintenance ..."/>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73214" y="726488"/>
            <a:ext cx="6709529" cy="44369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 &lt;b&gt;Apartments&lt;/b&gt; at FIELDPOINTE of St. Louis &lt;b&gt;Apartments&lt;/b&gt; » &lt;b&gt;Swimming&lt;/b&gt; &lt;b&gt;Pool&lt;/b&g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526" y="4241074"/>
            <a:ext cx="3262755" cy="221048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PARTMENT FITNESS CENTER EQUIPMENT SUPPLIE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3850" y="4754880"/>
            <a:ext cx="2444484" cy="1967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90216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28600" y="228600"/>
            <a:ext cx="8686800" cy="5790600"/>
          </a:xfrm>
          <a:prstGeom prst="rect">
            <a:avLst/>
          </a:prstGeom>
        </p:spPr>
      </p:pic>
      <p:sp>
        <p:nvSpPr>
          <p:cNvPr id="2" name="TextBox 1"/>
          <p:cNvSpPr txBox="1"/>
          <p:nvPr/>
        </p:nvSpPr>
        <p:spPr>
          <a:xfrm>
            <a:off x="256800" y="4876800"/>
            <a:ext cx="3842870" cy="1200329"/>
          </a:xfrm>
          <a:prstGeom prst="rect">
            <a:avLst/>
          </a:prstGeom>
          <a:noFill/>
        </p:spPr>
        <p:txBody>
          <a:bodyPr wrap="square" rtlCol="0">
            <a:spAutoFit/>
          </a:bodyPr>
          <a:lstStyle/>
          <a:p>
            <a:r>
              <a:rPr lang="en-US" sz="2400" i="1" dirty="0"/>
              <a:t>“Customer experience is the new competitive battlefield”</a:t>
            </a:r>
          </a:p>
          <a:p>
            <a:r>
              <a:rPr lang="en-US" sz="2400" i="1" dirty="0"/>
              <a:t>		</a:t>
            </a:r>
            <a:r>
              <a:rPr lang="en-US" i="1" dirty="0"/>
              <a:t>	-Gartner</a:t>
            </a:r>
            <a:endParaRPr lang="en-US" sz="2400" i="1" dirty="0"/>
          </a:p>
        </p:txBody>
      </p:sp>
    </p:spTree>
    <p:extLst>
      <p:ext uri="{BB962C8B-B14F-4D97-AF65-F5344CB8AC3E}">
        <p14:creationId xmlns:p14="http://schemas.microsoft.com/office/powerpoint/2010/main" val="26795405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022" y="0"/>
            <a:ext cx="7886700" cy="1325563"/>
          </a:xfrm>
        </p:spPr>
        <p:txBody>
          <a:bodyPr/>
          <a:lstStyle/>
          <a:p>
            <a:r>
              <a:rPr lang="en-US" dirty="0"/>
              <a:t>What Do We Expect…</a:t>
            </a:r>
          </a:p>
        </p:txBody>
      </p:sp>
      <p:sp>
        <p:nvSpPr>
          <p:cNvPr id="3" name="Content Placeholder 2"/>
          <p:cNvSpPr>
            <a:spLocks noGrp="1"/>
          </p:cNvSpPr>
          <p:nvPr>
            <p:ph idx="1"/>
          </p:nvPr>
        </p:nvSpPr>
        <p:spPr>
          <a:xfrm>
            <a:off x="316215" y="1241676"/>
            <a:ext cx="7886700" cy="4351338"/>
          </a:xfrm>
        </p:spPr>
        <p:txBody>
          <a:bodyPr>
            <a:normAutofit fontScale="92500" lnSpcReduction="20000"/>
          </a:bodyPr>
          <a:lstStyle/>
          <a:p>
            <a:r>
              <a:rPr lang="en-US" dirty="0"/>
              <a:t>Amenities accessible and in good condition</a:t>
            </a:r>
          </a:p>
          <a:p>
            <a:pPr lvl="1"/>
            <a:r>
              <a:rPr lang="en-US" dirty="0"/>
              <a:t>Fitness Equipment</a:t>
            </a:r>
          </a:p>
          <a:p>
            <a:pPr lvl="1"/>
            <a:r>
              <a:rPr lang="en-US" dirty="0"/>
              <a:t>Community Gates</a:t>
            </a:r>
          </a:p>
          <a:p>
            <a:pPr lvl="1"/>
            <a:r>
              <a:rPr lang="en-US" dirty="0"/>
              <a:t>Pools</a:t>
            </a:r>
          </a:p>
          <a:p>
            <a:pPr lvl="1"/>
            <a:r>
              <a:rPr lang="en-US" dirty="0"/>
              <a:t>Laundry Areas</a:t>
            </a:r>
          </a:p>
          <a:p>
            <a:r>
              <a:rPr lang="en-US" dirty="0"/>
              <a:t>Community Curb Appeal</a:t>
            </a:r>
          </a:p>
          <a:p>
            <a:pPr lvl="1"/>
            <a:r>
              <a:rPr lang="en-US" dirty="0"/>
              <a:t>Landscaping</a:t>
            </a:r>
          </a:p>
          <a:p>
            <a:pPr lvl="1"/>
            <a:r>
              <a:rPr lang="en-US" dirty="0"/>
              <a:t>Trash Removal</a:t>
            </a:r>
          </a:p>
          <a:p>
            <a:pPr lvl="1"/>
            <a:r>
              <a:rPr lang="en-US" dirty="0"/>
              <a:t>Outside Lights </a:t>
            </a:r>
          </a:p>
          <a:p>
            <a:pPr lvl="1"/>
            <a:r>
              <a:rPr lang="en-US" dirty="0"/>
              <a:t>Pet Areas Clean</a:t>
            </a:r>
          </a:p>
          <a:p>
            <a:pPr lvl="1"/>
            <a:endParaRPr lang="en-US" sz="2800" dirty="0"/>
          </a:p>
          <a:p>
            <a:pPr marL="457200" lvl="1" indent="0">
              <a:buNone/>
            </a:pPr>
            <a:endParaRPr lang="en-US" dirty="0"/>
          </a:p>
        </p:txBody>
      </p:sp>
      <p:pic>
        <p:nvPicPr>
          <p:cNvPr id="2050" name="Picture 2" descr="Date : 11 Jul 20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9589" y="4048173"/>
            <a:ext cx="2962667" cy="2222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We Love The Dog Park! Dog Park Etiquette 101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2661" y="1854926"/>
            <a:ext cx="2264207" cy="188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81453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538" y="0"/>
            <a:ext cx="7886700" cy="1325563"/>
          </a:xfrm>
        </p:spPr>
        <p:txBody>
          <a:bodyPr>
            <a:normAutofit/>
          </a:bodyPr>
          <a:lstStyle/>
          <a:p>
            <a:r>
              <a:rPr lang="en-US" sz="3200" dirty="0"/>
              <a:t> First Impression / Move-in Day!</a:t>
            </a:r>
          </a:p>
        </p:txBody>
      </p:sp>
      <p:pic>
        <p:nvPicPr>
          <p:cNvPr id="4" name="Picture 3" descr="Screen Clipping"/>
          <p:cNvPicPr>
            <a:picLocks noChangeAspect="1"/>
          </p:cNvPicPr>
          <p:nvPr/>
        </p:nvPicPr>
        <p:blipFill rotWithShape="1">
          <a:blip r:embed="rId3">
            <a:extLst>
              <a:ext uri="{28A0092B-C50C-407E-A947-70E740481C1C}">
                <a14:useLocalDpi xmlns:a14="http://schemas.microsoft.com/office/drawing/2010/main" val="0"/>
              </a:ext>
            </a:extLst>
          </a:blip>
          <a:srcRect r="3366"/>
          <a:stretch/>
        </p:blipFill>
        <p:spPr>
          <a:xfrm>
            <a:off x="352538" y="962406"/>
            <a:ext cx="7937653" cy="5431365"/>
          </a:xfrm>
          <a:prstGeom prst="rect">
            <a:avLst/>
          </a:prstGeom>
        </p:spPr>
      </p:pic>
    </p:spTree>
    <p:extLst>
      <p:ext uri="{BB962C8B-B14F-4D97-AF65-F5344CB8AC3E}">
        <p14:creationId xmlns:p14="http://schemas.microsoft.com/office/powerpoint/2010/main" val="36784288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091" y="191589"/>
            <a:ext cx="9065623" cy="793114"/>
          </a:xfrm>
        </p:spPr>
        <p:txBody>
          <a:bodyPr>
            <a:normAutofit/>
          </a:bodyPr>
          <a:lstStyle/>
          <a:p>
            <a:r>
              <a:rPr lang="en-US" sz="3600" dirty="0"/>
              <a:t>How Do We Own the Move In Experience </a:t>
            </a:r>
          </a:p>
        </p:txBody>
      </p:sp>
      <p:sp>
        <p:nvSpPr>
          <p:cNvPr id="3" name="Content Placeholder 2"/>
          <p:cNvSpPr>
            <a:spLocks noGrp="1"/>
          </p:cNvSpPr>
          <p:nvPr>
            <p:ph idx="1"/>
          </p:nvPr>
        </p:nvSpPr>
        <p:spPr>
          <a:xfrm>
            <a:off x="511085" y="1207950"/>
            <a:ext cx="7886700" cy="5253810"/>
          </a:xfrm>
        </p:spPr>
        <p:txBody>
          <a:bodyPr>
            <a:normAutofit fontScale="92500" lnSpcReduction="10000"/>
          </a:bodyPr>
          <a:lstStyle/>
          <a:p>
            <a:r>
              <a:rPr lang="en-US" dirty="0"/>
              <a:t>Walk the apartment, with maintenance (if possible)</a:t>
            </a:r>
          </a:p>
          <a:p>
            <a:r>
              <a:rPr lang="en-US" dirty="0"/>
              <a:t>Inspect the apartment (open cabinets, etc.)</a:t>
            </a:r>
          </a:p>
          <a:p>
            <a:r>
              <a:rPr lang="en-US" dirty="0"/>
              <a:t>Allow time to fix issues noted (48 hours before)</a:t>
            </a:r>
          </a:p>
          <a:p>
            <a:r>
              <a:rPr lang="en-US" dirty="0"/>
              <a:t>Create a hand written “Welcome” note</a:t>
            </a:r>
          </a:p>
          <a:p>
            <a:r>
              <a:rPr lang="en-US" dirty="0"/>
              <a:t>Partner with a Pizza place to offer a free pizza on move in day</a:t>
            </a:r>
          </a:p>
          <a:p>
            <a:r>
              <a:rPr lang="en-US" dirty="0"/>
              <a:t>Provide Neighborhood Information </a:t>
            </a:r>
          </a:p>
          <a:p>
            <a:r>
              <a:rPr lang="en-US" dirty="0"/>
              <a:t>Do what you say you’re going to do</a:t>
            </a:r>
          </a:p>
          <a:p>
            <a:r>
              <a:rPr lang="en-US" dirty="0"/>
              <a:t>Follow Up – check in 24 hours after move in</a:t>
            </a:r>
          </a:p>
          <a:p>
            <a:pPr marL="0" indent="0">
              <a:buNone/>
            </a:pPr>
            <a:endParaRPr lang="en-US" dirty="0"/>
          </a:p>
          <a:p>
            <a:endParaRPr lang="en-US" dirty="0"/>
          </a:p>
        </p:txBody>
      </p:sp>
    </p:spTree>
    <p:extLst>
      <p:ext uri="{BB962C8B-B14F-4D97-AF65-F5344CB8AC3E}">
        <p14:creationId xmlns:p14="http://schemas.microsoft.com/office/powerpoint/2010/main" val="38615375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29802"/>
          <a:stretch/>
        </p:blipFill>
        <p:spPr>
          <a:xfrm>
            <a:off x="1295400" y="762000"/>
            <a:ext cx="7276710" cy="4953000"/>
          </a:xfrm>
          <a:prstGeom prst="rect">
            <a:avLst/>
          </a:prstGeom>
        </p:spPr>
      </p:pic>
      <p:sp>
        <p:nvSpPr>
          <p:cNvPr id="4" name="Title 1"/>
          <p:cNvSpPr>
            <a:spLocks noGrp="1"/>
          </p:cNvSpPr>
          <p:nvPr>
            <p:ph type="title"/>
          </p:nvPr>
        </p:nvSpPr>
        <p:spPr>
          <a:xfrm>
            <a:off x="266310" y="174263"/>
            <a:ext cx="8229600" cy="662020"/>
          </a:xfrm>
        </p:spPr>
        <p:txBody>
          <a:bodyPr>
            <a:noAutofit/>
          </a:bodyPr>
          <a:lstStyle/>
          <a:p>
            <a:pPr algn="l"/>
            <a:r>
              <a:rPr lang="en-US" sz="3200" b="1" dirty="0"/>
              <a:t>RESIDENT EXPERIENCE </a:t>
            </a:r>
            <a:r>
              <a:rPr lang="en-US" sz="3200" b="1" dirty="0">
                <a:solidFill>
                  <a:srgbClr val="00B050"/>
                </a:solidFill>
              </a:rPr>
              <a:t>FACTS</a:t>
            </a:r>
          </a:p>
        </p:txBody>
      </p:sp>
      <p:sp>
        <p:nvSpPr>
          <p:cNvPr id="2" name="TextBox 1"/>
          <p:cNvSpPr txBox="1"/>
          <p:nvPr/>
        </p:nvSpPr>
        <p:spPr>
          <a:xfrm rot="16200000">
            <a:off x="-276984" y="3157250"/>
            <a:ext cx="1561646" cy="461665"/>
          </a:xfrm>
          <a:prstGeom prst="rect">
            <a:avLst/>
          </a:prstGeom>
          <a:noFill/>
        </p:spPr>
        <p:txBody>
          <a:bodyPr wrap="none" rtlCol="0">
            <a:spAutoFit/>
          </a:bodyPr>
          <a:lstStyle/>
          <a:p>
            <a:r>
              <a:rPr lang="en-US" sz="2400" dirty="0">
                <a:solidFill>
                  <a:srgbClr val="002060"/>
                </a:solidFill>
              </a:rPr>
              <a:t>Experience</a:t>
            </a:r>
          </a:p>
        </p:txBody>
      </p:sp>
      <p:sp>
        <p:nvSpPr>
          <p:cNvPr id="7" name="Oval 6"/>
          <p:cNvSpPr/>
          <p:nvPr/>
        </p:nvSpPr>
        <p:spPr>
          <a:xfrm>
            <a:off x="4572000" y="1371600"/>
            <a:ext cx="1447800" cy="1447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1-3</a:t>
            </a:r>
          </a:p>
        </p:txBody>
      </p:sp>
      <p:sp>
        <p:nvSpPr>
          <p:cNvPr id="8" name="TextBox 7"/>
          <p:cNvSpPr txBox="1"/>
          <p:nvPr/>
        </p:nvSpPr>
        <p:spPr>
          <a:xfrm>
            <a:off x="5486400" y="1164997"/>
            <a:ext cx="4114800" cy="1861006"/>
          </a:xfrm>
          <a:prstGeom prst="ellipse">
            <a:avLst/>
          </a:prstGeom>
          <a:noFill/>
        </p:spPr>
        <p:txBody>
          <a:bodyPr wrap="square" rtlCol="0">
            <a:spAutoFit/>
          </a:bodyPr>
          <a:lstStyle/>
          <a:p>
            <a:r>
              <a:rPr lang="en-US" sz="2000" b="1" dirty="0"/>
              <a:t># of Months when residents begin to characterize experience as negative</a:t>
            </a:r>
          </a:p>
        </p:txBody>
      </p:sp>
      <p:sp>
        <p:nvSpPr>
          <p:cNvPr id="9" name="TextBox 8"/>
          <p:cNvSpPr txBox="1"/>
          <p:nvPr/>
        </p:nvSpPr>
        <p:spPr>
          <a:xfrm>
            <a:off x="599376" y="1371600"/>
            <a:ext cx="696024" cy="369332"/>
          </a:xfrm>
          <a:prstGeom prst="rect">
            <a:avLst/>
          </a:prstGeom>
          <a:noFill/>
        </p:spPr>
        <p:txBody>
          <a:bodyPr wrap="none" rtlCol="0">
            <a:spAutoFit/>
          </a:bodyPr>
          <a:lstStyle/>
          <a:p>
            <a:r>
              <a:rPr lang="en-US" dirty="0">
                <a:solidFill>
                  <a:srgbClr val="002060"/>
                </a:solidFill>
              </a:rPr>
              <a:t>Good</a:t>
            </a:r>
          </a:p>
        </p:txBody>
      </p:sp>
      <p:sp>
        <p:nvSpPr>
          <p:cNvPr id="10" name="TextBox 9"/>
          <p:cNvSpPr txBox="1"/>
          <p:nvPr/>
        </p:nvSpPr>
        <p:spPr>
          <a:xfrm>
            <a:off x="228600" y="5712023"/>
            <a:ext cx="2226187" cy="307777"/>
          </a:xfrm>
          <a:prstGeom prst="rect">
            <a:avLst/>
          </a:prstGeom>
          <a:noFill/>
        </p:spPr>
        <p:txBody>
          <a:bodyPr wrap="none" rtlCol="0">
            <a:spAutoFit/>
          </a:bodyPr>
          <a:lstStyle/>
          <a:p>
            <a:r>
              <a:rPr lang="en-US" sz="1400" i="1" dirty="0"/>
              <a:t>Source: Ellis Resident Survey</a:t>
            </a:r>
          </a:p>
        </p:txBody>
      </p:sp>
    </p:spTree>
    <p:extLst>
      <p:ext uri="{BB962C8B-B14F-4D97-AF65-F5344CB8AC3E}">
        <p14:creationId xmlns:p14="http://schemas.microsoft.com/office/powerpoint/2010/main" val="10309767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61420" y="228600"/>
            <a:ext cx="4762500" cy="579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title"/>
          </p:nvPr>
        </p:nvSpPr>
        <p:spPr>
          <a:xfrm>
            <a:off x="4800600" y="2521051"/>
            <a:ext cx="4572000" cy="662020"/>
          </a:xfrm>
        </p:spPr>
        <p:txBody>
          <a:bodyPr>
            <a:noAutofit/>
          </a:bodyPr>
          <a:lstStyle/>
          <a:p>
            <a:pPr algn="l"/>
            <a:r>
              <a:rPr lang="en-US" sz="3200" b="1" i="1" dirty="0"/>
              <a:t>“</a:t>
            </a:r>
            <a:r>
              <a:rPr lang="en-US" sz="3200" b="1" i="1" dirty="0">
                <a:solidFill>
                  <a:srgbClr val="00B050"/>
                </a:solidFill>
                <a:latin typeface="Engravers MT" panose="02090707080505020304" pitchFamily="18" charset="0"/>
              </a:rPr>
              <a:t>CONNECT</a:t>
            </a:r>
            <a:r>
              <a:rPr lang="en-US" sz="3200" b="1" i="1" dirty="0"/>
              <a:t>  WITH  RESIDENTS THROUGH FEEDBACK”</a:t>
            </a:r>
            <a:endParaRPr lang="en-US" sz="3200" b="1" i="1" dirty="0">
              <a:solidFill>
                <a:srgbClr val="00B050"/>
              </a:solidFill>
            </a:endParaRPr>
          </a:p>
        </p:txBody>
      </p:sp>
      <p:pic>
        <p:nvPicPr>
          <p:cNvPr id="2" name="Picture 1"/>
          <p:cNvPicPr>
            <a:picLocks noChangeAspect="1"/>
          </p:cNvPicPr>
          <p:nvPr/>
        </p:nvPicPr>
        <p:blipFill>
          <a:blip r:embed="rId3"/>
          <a:stretch>
            <a:fillRect/>
          </a:stretch>
        </p:blipFill>
        <p:spPr>
          <a:xfrm>
            <a:off x="228600" y="228600"/>
            <a:ext cx="3911600" cy="5791200"/>
          </a:xfrm>
          <a:prstGeom prst="rect">
            <a:avLst/>
          </a:prstGeom>
        </p:spPr>
      </p:pic>
      <p:sp>
        <p:nvSpPr>
          <p:cNvPr id="5" name="Oval 4"/>
          <p:cNvSpPr/>
          <p:nvPr/>
        </p:nvSpPr>
        <p:spPr>
          <a:xfrm>
            <a:off x="11125200" y="4800600"/>
            <a:ext cx="446315"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4</a:t>
            </a:r>
          </a:p>
        </p:txBody>
      </p:sp>
      <p:sp>
        <p:nvSpPr>
          <p:cNvPr id="6" name="Oval 5"/>
          <p:cNvSpPr/>
          <p:nvPr/>
        </p:nvSpPr>
        <p:spPr>
          <a:xfrm>
            <a:off x="4267200" y="2209800"/>
            <a:ext cx="446315"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3</a:t>
            </a:r>
          </a:p>
        </p:txBody>
      </p:sp>
    </p:spTree>
    <p:extLst>
      <p:ext uri="{BB962C8B-B14F-4D97-AF65-F5344CB8AC3E}">
        <p14:creationId xmlns:p14="http://schemas.microsoft.com/office/powerpoint/2010/main" val="29031669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23282" y="1210539"/>
            <a:ext cx="8795657" cy="51063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p:cNvCxnSpPr/>
          <p:nvPr/>
        </p:nvCxnSpPr>
        <p:spPr>
          <a:xfrm>
            <a:off x="2676417" y="2187827"/>
            <a:ext cx="498209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222332" y="3878234"/>
            <a:ext cx="6436180" cy="2558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76761" y="5717921"/>
            <a:ext cx="6694716"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3"/>
          <a:srcRect l="50504"/>
          <a:stretch/>
        </p:blipFill>
        <p:spPr>
          <a:xfrm>
            <a:off x="7593200" y="2151543"/>
            <a:ext cx="603514" cy="1778746"/>
          </a:xfrm>
          <a:prstGeom prst="rect">
            <a:avLst/>
          </a:prstGeom>
        </p:spPr>
      </p:pic>
      <p:pic>
        <p:nvPicPr>
          <p:cNvPr id="10" name="Picture 9"/>
          <p:cNvPicPr>
            <a:picLocks noChangeAspect="1"/>
          </p:cNvPicPr>
          <p:nvPr/>
        </p:nvPicPr>
        <p:blipFill rotWithShape="1">
          <a:blip r:embed="rId3"/>
          <a:srcRect l="47322"/>
          <a:stretch/>
        </p:blipFill>
        <p:spPr>
          <a:xfrm rot="10800000">
            <a:off x="645389" y="3856461"/>
            <a:ext cx="642310" cy="1894118"/>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26922" r="5290"/>
          <a:stretch/>
        </p:blipFill>
        <p:spPr>
          <a:xfrm>
            <a:off x="1202784" y="1374663"/>
            <a:ext cx="1534885" cy="1567544"/>
          </a:xfrm>
          <a:prstGeom prst="ellipse">
            <a:avLst/>
          </a:prstGeom>
          <a:ln w="12700" cap="rnd">
            <a:solidFill>
              <a:schemeClr val="bg1">
                <a:lumMod val="85000"/>
              </a:schemeClr>
            </a:solidFill>
          </a:ln>
          <a:effectLst/>
          <a:scene3d>
            <a:camera prst="orthographicFront"/>
            <a:lightRig rig="contrasting" dir="t">
              <a:rot lat="0" lon="0" rev="3000000"/>
            </a:lightRig>
          </a:scene3d>
          <a:sp3d contourW="7620">
            <a:bevelT w="95250" h="31750"/>
            <a:contourClr>
              <a:srgbClr val="333333"/>
            </a:contourClr>
          </a:sp3d>
        </p:spPr>
      </p:pic>
      <p:pic>
        <p:nvPicPr>
          <p:cNvPr id="20" name="Picture 19"/>
          <p:cNvPicPr>
            <a:picLocks noChangeAspect="1"/>
          </p:cNvPicPr>
          <p:nvPr/>
        </p:nvPicPr>
        <p:blipFill>
          <a:blip r:embed="rId5"/>
          <a:stretch>
            <a:fillRect/>
          </a:stretch>
        </p:blipFill>
        <p:spPr>
          <a:xfrm>
            <a:off x="3824495" y="1936636"/>
            <a:ext cx="374221" cy="490687"/>
          </a:xfrm>
          <a:prstGeom prst="rect">
            <a:avLst/>
          </a:prstGeom>
        </p:spPr>
      </p:pic>
      <p:pic>
        <p:nvPicPr>
          <p:cNvPr id="22" name="Picture 21"/>
          <p:cNvPicPr>
            <a:picLocks noChangeAspect="1"/>
          </p:cNvPicPr>
          <p:nvPr/>
        </p:nvPicPr>
        <p:blipFill>
          <a:blip r:embed="rId6"/>
          <a:stretch>
            <a:fillRect/>
          </a:stretch>
        </p:blipFill>
        <p:spPr>
          <a:xfrm>
            <a:off x="7899730" y="2814019"/>
            <a:ext cx="373186" cy="373186"/>
          </a:xfrm>
          <a:prstGeom prst="rect">
            <a:avLst/>
          </a:prstGeom>
        </p:spPr>
      </p:pic>
      <p:sp>
        <p:nvSpPr>
          <p:cNvPr id="23" name="Rounded Rectangular Callout 22"/>
          <p:cNvSpPr/>
          <p:nvPr/>
        </p:nvSpPr>
        <p:spPr>
          <a:xfrm>
            <a:off x="3227025" y="1140023"/>
            <a:ext cx="1397094" cy="467783"/>
          </a:xfrm>
          <a:prstGeom prst="wedgeRoundRectCallout">
            <a:avLst>
              <a:gd name="adj1" fmla="val 11613"/>
              <a:gd name="adj2" fmla="val 86687"/>
              <a:gd name="adj3" fmla="val 16667"/>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Visits Community</a:t>
            </a:r>
          </a:p>
        </p:txBody>
      </p:sp>
      <p:sp>
        <p:nvSpPr>
          <p:cNvPr id="32" name="TextBox 31"/>
          <p:cNvSpPr txBox="1"/>
          <p:nvPr/>
        </p:nvSpPr>
        <p:spPr>
          <a:xfrm>
            <a:off x="7351527" y="1605538"/>
            <a:ext cx="1444533" cy="276999"/>
          </a:xfrm>
          <a:prstGeom prst="rect">
            <a:avLst/>
          </a:prstGeom>
          <a:noFill/>
          <a:ln>
            <a:solidFill>
              <a:schemeClr val="bg1">
                <a:lumMod val="75000"/>
              </a:schemeClr>
            </a:solidFill>
          </a:ln>
        </p:spPr>
        <p:txBody>
          <a:bodyPr wrap="square" rtlCol="0">
            <a:spAutoFit/>
          </a:bodyPr>
          <a:lstStyle/>
          <a:p>
            <a:pPr algn="ctr"/>
            <a:r>
              <a:rPr lang="en-US" sz="1200" dirty="0"/>
              <a:t>Signs Lease</a:t>
            </a:r>
          </a:p>
        </p:txBody>
      </p:sp>
      <p:pic>
        <p:nvPicPr>
          <p:cNvPr id="54" name="Picture 53"/>
          <p:cNvPicPr>
            <a:picLocks noChangeAspect="1"/>
          </p:cNvPicPr>
          <p:nvPr/>
        </p:nvPicPr>
        <p:blipFill rotWithShape="1">
          <a:blip r:embed="rId7"/>
          <a:srcRect t="11720" b="18786"/>
          <a:stretch/>
        </p:blipFill>
        <p:spPr>
          <a:xfrm>
            <a:off x="5259277" y="5419216"/>
            <a:ext cx="626584" cy="435428"/>
          </a:xfrm>
          <a:prstGeom prst="rect">
            <a:avLst/>
          </a:prstGeom>
        </p:spPr>
      </p:pic>
      <p:sp>
        <p:nvSpPr>
          <p:cNvPr id="62" name="TextBox 61"/>
          <p:cNvSpPr txBox="1"/>
          <p:nvPr/>
        </p:nvSpPr>
        <p:spPr>
          <a:xfrm>
            <a:off x="4826410" y="4852461"/>
            <a:ext cx="1444533" cy="276999"/>
          </a:xfrm>
          <a:prstGeom prst="rect">
            <a:avLst/>
          </a:prstGeom>
          <a:noFill/>
          <a:ln>
            <a:solidFill>
              <a:schemeClr val="bg1">
                <a:lumMod val="75000"/>
              </a:schemeClr>
            </a:solidFill>
          </a:ln>
        </p:spPr>
        <p:txBody>
          <a:bodyPr wrap="square" rtlCol="0">
            <a:spAutoFit/>
          </a:bodyPr>
          <a:lstStyle/>
          <a:p>
            <a:pPr algn="ctr"/>
            <a:r>
              <a:rPr lang="en-US" sz="1200" dirty="0"/>
              <a:t>Moves Out</a:t>
            </a:r>
          </a:p>
        </p:txBody>
      </p:sp>
      <p:cxnSp>
        <p:nvCxnSpPr>
          <p:cNvPr id="63" name="Straight Connector 62"/>
          <p:cNvCxnSpPr>
            <a:stCxn id="54" idx="0"/>
          </p:cNvCxnSpPr>
          <p:nvPr/>
        </p:nvCxnSpPr>
        <p:spPr>
          <a:xfrm flipV="1">
            <a:off x="5572569" y="5142217"/>
            <a:ext cx="0" cy="276999"/>
          </a:xfrm>
          <a:prstGeom prst="line">
            <a:avLst/>
          </a:prstGeom>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1081365" y="5002775"/>
            <a:ext cx="1729959" cy="276999"/>
          </a:xfrm>
          <a:prstGeom prst="rect">
            <a:avLst/>
          </a:prstGeom>
          <a:noFill/>
          <a:ln>
            <a:solidFill>
              <a:schemeClr val="bg1">
                <a:lumMod val="75000"/>
              </a:schemeClr>
            </a:solidFill>
          </a:ln>
        </p:spPr>
        <p:txBody>
          <a:bodyPr wrap="square" rtlCol="0">
            <a:spAutoFit/>
          </a:bodyPr>
          <a:lstStyle/>
          <a:p>
            <a:pPr algn="ctr"/>
            <a:r>
              <a:rPr lang="en-US" sz="1200" dirty="0"/>
              <a:t>Renewal Discussions</a:t>
            </a:r>
          </a:p>
        </p:txBody>
      </p:sp>
      <p:cxnSp>
        <p:nvCxnSpPr>
          <p:cNvPr id="80" name="Straight Connector 79"/>
          <p:cNvCxnSpPr/>
          <p:nvPr/>
        </p:nvCxnSpPr>
        <p:spPr>
          <a:xfrm flipH="1">
            <a:off x="1936191" y="5274351"/>
            <a:ext cx="2" cy="182880"/>
          </a:xfrm>
          <a:prstGeom prst="line">
            <a:avLst/>
          </a:prstGeom>
        </p:spPr>
        <p:style>
          <a:lnRef idx="1">
            <a:schemeClr val="accent1"/>
          </a:lnRef>
          <a:fillRef idx="0">
            <a:schemeClr val="accent1"/>
          </a:fillRef>
          <a:effectRef idx="0">
            <a:schemeClr val="accent1"/>
          </a:effectRef>
          <a:fontRef idx="minor">
            <a:schemeClr val="tx1"/>
          </a:fontRef>
        </p:style>
      </p:cxnSp>
      <p:pic>
        <p:nvPicPr>
          <p:cNvPr id="86" name="Picture 85"/>
          <p:cNvPicPr>
            <a:picLocks noChangeAspect="1"/>
          </p:cNvPicPr>
          <p:nvPr/>
        </p:nvPicPr>
        <p:blipFill>
          <a:blip r:embed="rId8"/>
          <a:stretch>
            <a:fillRect/>
          </a:stretch>
        </p:blipFill>
        <p:spPr>
          <a:xfrm>
            <a:off x="3068539" y="3704756"/>
            <a:ext cx="401053" cy="401053"/>
          </a:xfrm>
          <a:prstGeom prst="rect">
            <a:avLst/>
          </a:prstGeom>
        </p:spPr>
      </p:pic>
      <p:sp>
        <p:nvSpPr>
          <p:cNvPr id="87" name="TextBox 86"/>
          <p:cNvSpPr txBox="1"/>
          <p:nvPr/>
        </p:nvSpPr>
        <p:spPr>
          <a:xfrm>
            <a:off x="2467120" y="3380641"/>
            <a:ext cx="1444533" cy="276999"/>
          </a:xfrm>
          <a:prstGeom prst="rect">
            <a:avLst/>
          </a:prstGeom>
          <a:noFill/>
          <a:ln>
            <a:solidFill>
              <a:schemeClr val="bg1">
                <a:lumMod val="75000"/>
              </a:schemeClr>
            </a:solidFill>
          </a:ln>
        </p:spPr>
        <p:txBody>
          <a:bodyPr wrap="square" rtlCol="0">
            <a:spAutoFit/>
          </a:bodyPr>
          <a:lstStyle/>
          <a:p>
            <a:pPr algn="ctr"/>
            <a:r>
              <a:rPr lang="en-US" sz="1200" dirty="0"/>
              <a:t>Work Orders</a:t>
            </a:r>
          </a:p>
        </p:txBody>
      </p:sp>
      <p:cxnSp>
        <p:nvCxnSpPr>
          <p:cNvPr id="88" name="Straight Connector 87"/>
          <p:cNvCxnSpPr/>
          <p:nvPr/>
        </p:nvCxnSpPr>
        <p:spPr>
          <a:xfrm>
            <a:off x="3189386" y="3679176"/>
            <a:ext cx="1" cy="169054"/>
          </a:xfrm>
          <a:prstGeom prst="line">
            <a:avLst/>
          </a:prstGeom>
        </p:spPr>
        <p:style>
          <a:lnRef idx="1">
            <a:schemeClr val="accent1"/>
          </a:lnRef>
          <a:fillRef idx="0">
            <a:schemeClr val="accent1"/>
          </a:fillRef>
          <a:effectRef idx="0">
            <a:schemeClr val="accent1"/>
          </a:effectRef>
          <a:fontRef idx="minor">
            <a:schemeClr val="tx1"/>
          </a:fontRef>
        </p:style>
      </p:cxnSp>
      <p:sp>
        <p:nvSpPr>
          <p:cNvPr id="101" name="Title 1"/>
          <p:cNvSpPr txBox="1">
            <a:spLocks/>
          </p:cNvSpPr>
          <p:nvPr/>
        </p:nvSpPr>
        <p:spPr>
          <a:xfrm>
            <a:off x="172301" y="308402"/>
            <a:ext cx="9042400" cy="68072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4000" kern="1200">
                <a:solidFill>
                  <a:schemeClr val="tx1"/>
                </a:solidFill>
                <a:latin typeface="+mj-lt"/>
                <a:ea typeface="+mj-ea"/>
                <a:cs typeface="+mj-cs"/>
              </a:defRPr>
            </a:lvl1pPr>
          </a:lstStyle>
          <a:p>
            <a:r>
              <a:rPr lang="en-US" sz="3200" b="1" dirty="0"/>
              <a:t>OPPORTUNITIES TO CONNECT THROUGHOUT THE RESIDENT JOURNEY</a:t>
            </a:r>
          </a:p>
        </p:txBody>
      </p:sp>
      <p:cxnSp>
        <p:nvCxnSpPr>
          <p:cNvPr id="5" name="Straight Connector 4"/>
          <p:cNvCxnSpPr/>
          <p:nvPr/>
        </p:nvCxnSpPr>
        <p:spPr>
          <a:xfrm>
            <a:off x="8117336" y="1926079"/>
            <a:ext cx="12529" cy="840336"/>
          </a:xfrm>
          <a:prstGeom prst="line">
            <a:avLst/>
          </a:prstGeom>
        </p:spPr>
        <p:style>
          <a:lnRef idx="1">
            <a:schemeClr val="accent1"/>
          </a:lnRef>
          <a:fillRef idx="0">
            <a:schemeClr val="accent1"/>
          </a:fillRef>
          <a:effectRef idx="0">
            <a:schemeClr val="accent1"/>
          </a:effectRef>
          <a:fontRef idx="minor">
            <a:schemeClr val="tx1"/>
          </a:fontRef>
        </p:style>
      </p:cxnSp>
      <p:pic>
        <p:nvPicPr>
          <p:cNvPr id="64" name="Picture 63"/>
          <p:cNvPicPr>
            <a:picLocks noChangeAspect="1"/>
          </p:cNvPicPr>
          <p:nvPr/>
        </p:nvPicPr>
        <p:blipFill rotWithShape="1">
          <a:blip r:embed="rId7"/>
          <a:srcRect t="11720" b="18786"/>
          <a:stretch/>
        </p:blipFill>
        <p:spPr>
          <a:xfrm>
            <a:off x="6642803" y="3639640"/>
            <a:ext cx="626584" cy="435428"/>
          </a:xfrm>
          <a:prstGeom prst="rect">
            <a:avLst/>
          </a:prstGeom>
        </p:spPr>
      </p:pic>
      <p:sp>
        <p:nvSpPr>
          <p:cNvPr id="65" name="TextBox 64"/>
          <p:cNvSpPr txBox="1"/>
          <p:nvPr/>
        </p:nvSpPr>
        <p:spPr>
          <a:xfrm>
            <a:off x="6107413" y="3216592"/>
            <a:ext cx="1444533" cy="276999"/>
          </a:xfrm>
          <a:prstGeom prst="rect">
            <a:avLst/>
          </a:prstGeom>
          <a:noFill/>
          <a:ln>
            <a:solidFill>
              <a:schemeClr val="bg1">
                <a:lumMod val="75000"/>
              </a:schemeClr>
            </a:solidFill>
          </a:ln>
        </p:spPr>
        <p:txBody>
          <a:bodyPr wrap="square" rtlCol="0">
            <a:spAutoFit/>
          </a:bodyPr>
          <a:lstStyle/>
          <a:p>
            <a:pPr algn="ctr"/>
            <a:r>
              <a:rPr lang="en-US" sz="1200" dirty="0"/>
              <a:t>Moves In</a:t>
            </a:r>
          </a:p>
        </p:txBody>
      </p:sp>
      <p:pic>
        <p:nvPicPr>
          <p:cNvPr id="14" name="Picture 13"/>
          <p:cNvPicPr>
            <a:picLocks noChangeAspect="1"/>
          </p:cNvPicPr>
          <p:nvPr/>
        </p:nvPicPr>
        <p:blipFill>
          <a:blip r:embed="rId9"/>
          <a:stretch>
            <a:fillRect/>
          </a:stretch>
        </p:blipFill>
        <p:spPr>
          <a:xfrm>
            <a:off x="1702332" y="5415924"/>
            <a:ext cx="510278" cy="510278"/>
          </a:xfrm>
          <a:prstGeom prst="rect">
            <a:avLst/>
          </a:prstGeom>
        </p:spPr>
      </p:pic>
      <p:pic>
        <p:nvPicPr>
          <p:cNvPr id="27" name="Picture 26"/>
          <p:cNvPicPr>
            <a:picLocks noChangeAspect="1"/>
          </p:cNvPicPr>
          <p:nvPr/>
        </p:nvPicPr>
        <p:blipFill rotWithShape="1">
          <a:blip r:embed="rId10"/>
          <a:srcRect l="12474" t="13327" r="10767" b="13326"/>
          <a:stretch/>
        </p:blipFill>
        <p:spPr>
          <a:xfrm>
            <a:off x="5075923" y="1900177"/>
            <a:ext cx="468942" cy="448101"/>
          </a:xfrm>
          <a:prstGeom prst="rect">
            <a:avLst/>
          </a:prstGeom>
        </p:spPr>
      </p:pic>
      <p:sp>
        <p:nvSpPr>
          <p:cNvPr id="28" name="TextBox 27"/>
          <p:cNvSpPr txBox="1"/>
          <p:nvPr/>
        </p:nvSpPr>
        <p:spPr>
          <a:xfrm>
            <a:off x="5479686" y="1665057"/>
            <a:ext cx="1444533" cy="276999"/>
          </a:xfrm>
          <a:prstGeom prst="rect">
            <a:avLst/>
          </a:prstGeom>
          <a:noFill/>
          <a:ln w="38100">
            <a:solidFill>
              <a:srgbClr val="00B050"/>
            </a:solidFill>
          </a:ln>
        </p:spPr>
        <p:txBody>
          <a:bodyPr wrap="square" rtlCol="0">
            <a:spAutoFit/>
          </a:bodyPr>
          <a:lstStyle/>
          <a:p>
            <a:pPr algn="ctr"/>
            <a:r>
              <a:rPr lang="en-US" sz="1200" b="1" dirty="0"/>
              <a:t>Lead Conversion</a:t>
            </a:r>
            <a:endParaRPr lang="en-US" sz="1200" dirty="0"/>
          </a:p>
        </p:txBody>
      </p:sp>
      <p:pic>
        <p:nvPicPr>
          <p:cNvPr id="31" name="Picture 30"/>
          <p:cNvPicPr>
            <a:picLocks noChangeAspect="1"/>
          </p:cNvPicPr>
          <p:nvPr/>
        </p:nvPicPr>
        <p:blipFill rotWithShape="1">
          <a:blip r:embed="rId10"/>
          <a:srcRect l="12474" t="13327" r="10767" b="13326"/>
          <a:stretch/>
        </p:blipFill>
        <p:spPr>
          <a:xfrm>
            <a:off x="5680909" y="3679176"/>
            <a:ext cx="468942" cy="448101"/>
          </a:xfrm>
          <a:prstGeom prst="rect">
            <a:avLst/>
          </a:prstGeom>
        </p:spPr>
      </p:pic>
      <p:sp>
        <p:nvSpPr>
          <p:cNvPr id="33" name="TextBox 32"/>
          <p:cNvSpPr txBox="1"/>
          <p:nvPr/>
        </p:nvSpPr>
        <p:spPr>
          <a:xfrm>
            <a:off x="4339067" y="3411599"/>
            <a:ext cx="1444533" cy="276999"/>
          </a:xfrm>
          <a:prstGeom prst="rect">
            <a:avLst/>
          </a:prstGeom>
          <a:noFill/>
          <a:ln w="38100">
            <a:solidFill>
              <a:srgbClr val="00B050"/>
            </a:solidFill>
          </a:ln>
        </p:spPr>
        <p:txBody>
          <a:bodyPr wrap="square" rtlCol="0">
            <a:spAutoFit/>
          </a:bodyPr>
          <a:lstStyle/>
          <a:p>
            <a:pPr algn="ctr"/>
            <a:r>
              <a:rPr lang="en-US" sz="1200" b="1" dirty="0"/>
              <a:t>Move In</a:t>
            </a:r>
          </a:p>
        </p:txBody>
      </p:sp>
      <p:pic>
        <p:nvPicPr>
          <p:cNvPr id="34" name="Picture 33"/>
          <p:cNvPicPr>
            <a:picLocks noChangeAspect="1"/>
          </p:cNvPicPr>
          <p:nvPr/>
        </p:nvPicPr>
        <p:blipFill rotWithShape="1">
          <a:blip r:embed="rId10"/>
          <a:srcRect l="12474" t="13327" r="10767" b="13326"/>
          <a:stretch/>
        </p:blipFill>
        <p:spPr>
          <a:xfrm>
            <a:off x="1871182" y="3676667"/>
            <a:ext cx="468942" cy="448101"/>
          </a:xfrm>
          <a:prstGeom prst="rect">
            <a:avLst/>
          </a:prstGeom>
        </p:spPr>
      </p:pic>
      <p:sp>
        <p:nvSpPr>
          <p:cNvPr id="35" name="TextBox 34"/>
          <p:cNvSpPr txBox="1"/>
          <p:nvPr/>
        </p:nvSpPr>
        <p:spPr>
          <a:xfrm>
            <a:off x="510143" y="3433762"/>
            <a:ext cx="1444533" cy="276999"/>
          </a:xfrm>
          <a:prstGeom prst="rect">
            <a:avLst/>
          </a:prstGeom>
          <a:noFill/>
          <a:ln w="38100">
            <a:solidFill>
              <a:srgbClr val="00B050"/>
            </a:solidFill>
          </a:ln>
        </p:spPr>
        <p:txBody>
          <a:bodyPr wrap="square" rtlCol="0">
            <a:spAutoFit/>
          </a:bodyPr>
          <a:lstStyle/>
          <a:p>
            <a:pPr algn="ctr"/>
            <a:r>
              <a:rPr lang="en-US" sz="1200" b="1" dirty="0"/>
              <a:t>Service</a:t>
            </a:r>
          </a:p>
        </p:txBody>
      </p:sp>
      <p:cxnSp>
        <p:nvCxnSpPr>
          <p:cNvPr id="36" name="Straight Connector 35"/>
          <p:cNvCxnSpPr/>
          <p:nvPr/>
        </p:nvCxnSpPr>
        <p:spPr>
          <a:xfrm flipH="1">
            <a:off x="6878308" y="3496353"/>
            <a:ext cx="2" cy="182880"/>
          </a:xfrm>
          <a:prstGeom prst="line">
            <a:avLst/>
          </a:prstGeom>
        </p:spPr>
        <p:style>
          <a:lnRef idx="1">
            <a:schemeClr val="accent1"/>
          </a:lnRef>
          <a:fillRef idx="0">
            <a:schemeClr val="accent1"/>
          </a:fillRef>
          <a:effectRef idx="0">
            <a:schemeClr val="accent1"/>
          </a:effectRef>
          <a:fontRef idx="minor">
            <a:schemeClr val="tx1"/>
          </a:fontRef>
        </p:style>
      </p:cxnSp>
      <p:pic>
        <p:nvPicPr>
          <p:cNvPr id="37" name="Picture 36"/>
          <p:cNvPicPr>
            <a:picLocks noChangeAspect="1"/>
          </p:cNvPicPr>
          <p:nvPr/>
        </p:nvPicPr>
        <p:blipFill rotWithShape="1">
          <a:blip r:embed="rId10"/>
          <a:srcRect l="12474" t="13327" r="10767" b="13326"/>
          <a:stretch/>
        </p:blipFill>
        <p:spPr>
          <a:xfrm>
            <a:off x="2833465" y="5521491"/>
            <a:ext cx="468942" cy="448101"/>
          </a:xfrm>
          <a:prstGeom prst="rect">
            <a:avLst/>
          </a:prstGeom>
        </p:spPr>
      </p:pic>
      <p:sp>
        <p:nvSpPr>
          <p:cNvPr id="38" name="TextBox 37"/>
          <p:cNvSpPr txBox="1"/>
          <p:nvPr/>
        </p:nvSpPr>
        <p:spPr>
          <a:xfrm>
            <a:off x="3142446" y="5274351"/>
            <a:ext cx="1444533" cy="276999"/>
          </a:xfrm>
          <a:prstGeom prst="rect">
            <a:avLst/>
          </a:prstGeom>
          <a:noFill/>
          <a:ln w="38100">
            <a:solidFill>
              <a:srgbClr val="00B050"/>
            </a:solidFill>
          </a:ln>
        </p:spPr>
        <p:txBody>
          <a:bodyPr wrap="square" rtlCol="0">
            <a:spAutoFit/>
          </a:bodyPr>
          <a:lstStyle/>
          <a:p>
            <a:pPr algn="ctr"/>
            <a:r>
              <a:rPr lang="en-US" sz="1200" b="1" dirty="0"/>
              <a:t>Pre-Renewal</a:t>
            </a:r>
          </a:p>
        </p:txBody>
      </p:sp>
      <p:pic>
        <p:nvPicPr>
          <p:cNvPr id="41" name="Picture 40"/>
          <p:cNvPicPr>
            <a:picLocks noChangeAspect="1"/>
          </p:cNvPicPr>
          <p:nvPr/>
        </p:nvPicPr>
        <p:blipFill rotWithShape="1">
          <a:blip r:embed="rId10"/>
          <a:srcRect l="12474" t="13327" r="10767" b="13326"/>
          <a:stretch/>
        </p:blipFill>
        <p:spPr>
          <a:xfrm>
            <a:off x="6331405" y="5477947"/>
            <a:ext cx="468942" cy="448101"/>
          </a:xfrm>
          <a:prstGeom prst="rect">
            <a:avLst/>
          </a:prstGeom>
        </p:spPr>
      </p:pic>
      <p:sp>
        <p:nvSpPr>
          <p:cNvPr id="42" name="TextBox 41"/>
          <p:cNvSpPr txBox="1"/>
          <p:nvPr/>
        </p:nvSpPr>
        <p:spPr>
          <a:xfrm>
            <a:off x="6701389" y="5296143"/>
            <a:ext cx="1444533" cy="276999"/>
          </a:xfrm>
          <a:prstGeom prst="rect">
            <a:avLst/>
          </a:prstGeom>
          <a:noFill/>
          <a:ln w="38100">
            <a:solidFill>
              <a:srgbClr val="00B050"/>
            </a:solidFill>
          </a:ln>
        </p:spPr>
        <p:txBody>
          <a:bodyPr wrap="square" rtlCol="0">
            <a:spAutoFit/>
          </a:bodyPr>
          <a:lstStyle/>
          <a:p>
            <a:pPr algn="ctr"/>
            <a:r>
              <a:rPr lang="en-US" sz="1200" b="1" dirty="0"/>
              <a:t>Move Out</a:t>
            </a:r>
          </a:p>
        </p:txBody>
      </p:sp>
    </p:spTree>
    <p:extLst>
      <p:ext uri="{BB962C8B-B14F-4D97-AF65-F5344CB8AC3E}">
        <p14:creationId xmlns:p14="http://schemas.microsoft.com/office/powerpoint/2010/main" val="15114668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809424"/>
            <a:ext cx="8686800" cy="2703195"/>
          </a:xfrm>
          <a:prstGeom prst="rect">
            <a:avLst/>
          </a:prstGeom>
          <a:ln>
            <a:solidFill>
              <a:schemeClr val="tx1"/>
            </a:solidFill>
          </a:ln>
        </p:spPr>
      </p:pic>
      <p:sp>
        <p:nvSpPr>
          <p:cNvPr id="7" name="TextBox 6"/>
          <p:cNvSpPr txBox="1"/>
          <p:nvPr/>
        </p:nvSpPr>
        <p:spPr>
          <a:xfrm>
            <a:off x="226800" y="206269"/>
            <a:ext cx="8021471" cy="584775"/>
          </a:xfrm>
          <a:prstGeom prst="rect">
            <a:avLst/>
          </a:prstGeom>
          <a:noFill/>
        </p:spPr>
        <p:txBody>
          <a:bodyPr wrap="square" rtlCol="0">
            <a:spAutoFit/>
          </a:bodyPr>
          <a:lstStyle/>
          <a:p>
            <a:r>
              <a:rPr lang="en-US" sz="3200" b="1" dirty="0">
                <a:solidFill>
                  <a:srgbClr val="00B050"/>
                </a:solidFill>
              </a:rPr>
              <a:t>SENTIMENT / </a:t>
            </a:r>
            <a:r>
              <a:rPr lang="en-US" sz="3200" b="1" dirty="0"/>
              <a:t>THE FIRST IMPRESSION</a:t>
            </a:r>
            <a:endParaRPr lang="en-US" sz="3200" b="1" dirty="0">
              <a:solidFill>
                <a:srgbClr val="00B050"/>
              </a:solidFill>
            </a:endParaRPr>
          </a:p>
        </p:txBody>
      </p:sp>
      <p:sp>
        <p:nvSpPr>
          <p:cNvPr id="4" name="Rectangle 3"/>
          <p:cNvSpPr/>
          <p:nvPr/>
        </p:nvSpPr>
        <p:spPr>
          <a:xfrm>
            <a:off x="60960" y="6067908"/>
            <a:ext cx="2806474" cy="369332"/>
          </a:xfrm>
          <a:prstGeom prst="rect">
            <a:avLst/>
          </a:prstGeom>
        </p:spPr>
        <p:txBody>
          <a:bodyPr wrap="none">
            <a:spAutoFit/>
          </a:bodyPr>
          <a:lstStyle/>
          <a:p>
            <a:r>
              <a:rPr lang="en-US" i="1" dirty="0"/>
              <a:t>Source: Ellis Resident Survey</a:t>
            </a:r>
          </a:p>
        </p:txBody>
      </p:sp>
      <p:pic>
        <p:nvPicPr>
          <p:cNvPr id="8" name="Picture 7"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3850313"/>
            <a:ext cx="8686800" cy="2095342"/>
          </a:xfrm>
          <a:prstGeom prst="rect">
            <a:avLst/>
          </a:prstGeom>
          <a:ln>
            <a:solidFill>
              <a:srgbClr val="002060"/>
            </a:solidFill>
          </a:ln>
        </p:spPr>
      </p:pic>
    </p:spTree>
    <p:extLst>
      <p:ext uri="{BB962C8B-B14F-4D97-AF65-F5344CB8AC3E}">
        <p14:creationId xmlns:p14="http://schemas.microsoft.com/office/powerpoint/2010/main" val="41085403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5852" r="12548"/>
          <a:stretch/>
        </p:blipFill>
        <p:spPr>
          <a:xfrm>
            <a:off x="228600" y="838200"/>
            <a:ext cx="8686800" cy="5141886"/>
          </a:xfrm>
          <a:prstGeom prst="rect">
            <a:avLst/>
          </a:prstGeom>
        </p:spPr>
      </p:pic>
      <p:sp>
        <p:nvSpPr>
          <p:cNvPr id="3" name="Content Placeholder 2"/>
          <p:cNvSpPr>
            <a:spLocks noGrp="1"/>
          </p:cNvSpPr>
          <p:nvPr>
            <p:ph idx="1"/>
          </p:nvPr>
        </p:nvSpPr>
        <p:spPr>
          <a:xfrm>
            <a:off x="838200" y="228600"/>
            <a:ext cx="7886700" cy="685800"/>
          </a:xfrm>
        </p:spPr>
        <p:txBody>
          <a:bodyPr>
            <a:normAutofit/>
          </a:bodyPr>
          <a:lstStyle/>
          <a:p>
            <a:pPr marL="0" indent="0">
              <a:buNone/>
            </a:pPr>
            <a:r>
              <a:rPr lang="en-US" b="1" dirty="0"/>
              <a:t>RESPONDING TO YOUR RESIDENTS </a:t>
            </a:r>
          </a:p>
          <a:p>
            <a:pPr marL="0" indent="0">
              <a:buNone/>
            </a:pPr>
            <a:endParaRPr lang="en-US" dirty="0"/>
          </a:p>
        </p:txBody>
      </p:sp>
      <p:sp>
        <p:nvSpPr>
          <p:cNvPr id="4" name="Oval 3"/>
          <p:cNvSpPr/>
          <p:nvPr/>
        </p:nvSpPr>
        <p:spPr>
          <a:xfrm>
            <a:off x="391885" y="304800"/>
            <a:ext cx="446315"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4</a:t>
            </a:r>
          </a:p>
        </p:txBody>
      </p:sp>
    </p:spTree>
    <p:extLst>
      <p:ext uri="{BB962C8B-B14F-4D97-AF65-F5344CB8AC3E}">
        <p14:creationId xmlns:p14="http://schemas.microsoft.com/office/powerpoint/2010/main" val="3805338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208336" y="1154281"/>
            <a:ext cx="4114800" cy="3908762"/>
          </a:xfrm>
          <a:prstGeom prst="rect">
            <a:avLst/>
          </a:prstGeom>
          <a:noFill/>
        </p:spPr>
        <p:txBody>
          <a:bodyPr wrap="square" rtlCol="0">
            <a:spAutoFit/>
          </a:bodyPr>
          <a:lstStyle/>
          <a:p>
            <a:r>
              <a:rPr lang="en-US" sz="2400" i="1" dirty="0">
                <a:solidFill>
                  <a:srgbClr val="372933"/>
                </a:solidFill>
              </a:rPr>
              <a:t>Communities that responded </a:t>
            </a:r>
            <a:r>
              <a:rPr lang="en-US" sz="2800" b="1" i="1" dirty="0">
                <a:solidFill>
                  <a:srgbClr val="372933"/>
                </a:solidFill>
              </a:rPr>
              <a:t>faster</a:t>
            </a:r>
            <a:r>
              <a:rPr lang="en-US" sz="2400" b="1" i="1" dirty="0">
                <a:solidFill>
                  <a:srgbClr val="372933"/>
                </a:solidFill>
              </a:rPr>
              <a:t> </a:t>
            </a:r>
            <a:r>
              <a:rPr lang="en-US" sz="2400" i="1" dirty="0">
                <a:solidFill>
                  <a:srgbClr val="372933"/>
                </a:solidFill>
              </a:rPr>
              <a:t>and answered the resident </a:t>
            </a:r>
            <a:r>
              <a:rPr lang="en-US" sz="2800" b="1" i="1" dirty="0">
                <a:solidFill>
                  <a:srgbClr val="372933"/>
                </a:solidFill>
              </a:rPr>
              <a:t>more </a:t>
            </a:r>
            <a:r>
              <a:rPr lang="en-US" sz="2400" i="1" dirty="0">
                <a:solidFill>
                  <a:srgbClr val="372933"/>
                </a:solidFill>
              </a:rPr>
              <a:t>achieved:</a:t>
            </a:r>
          </a:p>
          <a:p>
            <a:pPr algn="ctr"/>
            <a:endParaRPr lang="en-US" sz="2400" i="1" dirty="0">
              <a:solidFill>
                <a:srgbClr val="372933"/>
              </a:solidFill>
            </a:endParaRPr>
          </a:p>
          <a:p>
            <a:pPr marL="342900" indent="-342900">
              <a:buFont typeface="+mj-lt"/>
              <a:buAutoNum type="arabicPeriod"/>
            </a:pPr>
            <a:r>
              <a:rPr lang="en-US" sz="2400" i="1" dirty="0">
                <a:solidFill>
                  <a:srgbClr val="372933"/>
                </a:solidFill>
              </a:rPr>
              <a:t> A Higher Loyalty Score,</a:t>
            </a:r>
          </a:p>
          <a:p>
            <a:pPr marL="342900" indent="-342900">
              <a:buFont typeface="+mj-lt"/>
              <a:buAutoNum type="arabicPeriod"/>
            </a:pPr>
            <a:endParaRPr lang="en-US" sz="2400" i="1" dirty="0">
              <a:solidFill>
                <a:srgbClr val="372933"/>
              </a:solidFill>
            </a:endParaRPr>
          </a:p>
          <a:p>
            <a:pPr marL="346075" indent="-342900">
              <a:buFont typeface="+mj-lt"/>
              <a:buAutoNum type="arabicPeriod"/>
            </a:pPr>
            <a:r>
              <a:rPr lang="en-US" sz="2400" i="1" dirty="0">
                <a:solidFill>
                  <a:srgbClr val="372933"/>
                </a:solidFill>
              </a:rPr>
              <a:t> A Higher Likelihood to Renew,</a:t>
            </a:r>
          </a:p>
          <a:p>
            <a:pPr marL="346075" indent="-342900">
              <a:buFont typeface="+mj-lt"/>
              <a:buAutoNum type="arabicPeriod"/>
            </a:pPr>
            <a:endParaRPr lang="en-US" sz="2400" i="1" dirty="0">
              <a:solidFill>
                <a:srgbClr val="372933"/>
              </a:solidFill>
            </a:endParaRPr>
          </a:p>
          <a:p>
            <a:pPr marL="346075" indent="-342900">
              <a:buFont typeface="+mj-lt"/>
              <a:buAutoNum type="arabicPeriod"/>
            </a:pPr>
            <a:r>
              <a:rPr lang="en-US" sz="2400" i="1" dirty="0">
                <a:solidFill>
                  <a:srgbClr val="372933"/>
                </a:solidFill>
              </a:rPr>
              <a:t> More Resident Surveys</a:t>
            </a:r>
          </a:p>
        </p:txBody>
      </p:sp>
      <p:sp>
        <p:nvSpPr>
          <p:cNvPr id="7" name="TextBox 6"/>
          <p:cNvSpPr txBox="1"/>
          <p:nvPr/>
        </p:nvSpPr>
        <p:spPr>
          <a:xfrm>
            <a:off x="244450" y="152400"/>
            <a:ext cx="9078686" cy="584775"/>
          </a:xfrm>
          <a:prstGeom prst="rect">
            <a:avLst/>
          </a:prstGeom>
          <a:noFill/>
        </p:spPr>
        <p:txBody>
          <a:bodyPr wrap="square" rtlCol="0">
            <a:spAutoFit/>
          </a:bodyPr>
          <a:lstStyle/>
          <a:p>
            <a:r>
              <a:rPr lang="en-US" sz="3200" b="1" dirty="0"/>
              <a:t>BENEFITS OF CONNECTING AND RESPONDING</a:t>
            </a:r>
          </a:p>
        </p:txBody>
      </p:sp>
      <p:pic>
        <p:nvPicPr>
          <p:cNvPr id="6" name="Picture 5" descr="Screen Clipping"/>
          <p:cNvPicPr>
            <a:picLocks noChangeAspect="1"/>
          </p:cNvPicPr>
          <p:nvPr/>
        </p:nvPicPr>
        <p:blipFill rotWithShape="1">
          <a:blip r:embed="rId3">
            <a:extLst>
              <a:ext uri="{28A0092B-C50C-407E-A947-70E740481C1C}">
                <a14:useLocalDpi xmlns:a14="http://schemas.microsoft.com/office/drawing/2010/main" val="0"/>
              </a:ext>
            </a:extLst>
          </a:blip>
          <a:srcRect r="20121"/>
          <a:stretch/>
        </p:blipFill>
        <p:spPr>
          <a:xfrm>
            <a:off x="244450" y="784562"/>
            <a:ext cx="4724400" cy="4648200"/>
          </a:xfrm>
          <a:prstGeom prst="rect">
            <a:avLst/>
          </a:prstGeom>
        </p:spPr>
      </p:pic>
      <p:sp>
        <p:nvSpPr>
          <p:cNvPr id="2" name="Rectangle 1"/>
          <p:cNvSpPr/>
          <p:nvPr/>
        </p:nvSpPr>
        <p:spPr>
          <a:xfrm>
            <a:off x="250237" y="5638800"/>
            <a:ext cx="2806474" cy="369332"/>
          </a:xfrm>
          <a:prstGeom prst="rect">
            <a:avLst/>
          </a:prstGeom>
        </p:spPr>
        <p:txBody>
          <a:bodyPr wrap="none">
            <a:spAutoFit/>
          </a:bodyPr>
          <a:lstStyle/>
          <a:p>
            <a:r>
              <a:rPr lang="en-US" i="1" dirty="0"/>
              <a:t>Source: Ellis Resident Survey</a:t>
            </a:r>
          </a:p>
        </p:txBody>
      </p:sp>
    </p:spTree>
    <p:extLst>
      <p:ext uri="{BB962C8B-B14F-4D97-AF65-F5344CB8AC3E}">
        <p14:creationId xmlns:p14="http://schemas.microsoft.com/office/powerpoint/2010/main" val="2767728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5635"/>
          <a:stretch/>
        </p:blipFill>
        <p:spPr>
          <a:xfrm>
            <a:off x="228600" y="838200"/>
            <a:ext cx="7479462" cy="4876800"/>
          </a:xfrm>
          <a:prstGeom prst="rect">
            <a:avLst/>
          </a:prstGeom>
        </p:spPr>
      </p:pic>
      <p:sp>
        <p:nvSpPr>
          <p:cNvPr id="30" name="TextBox 29"/>
          <p:cNvSpPr txBox="1"/>
          <p:nvPr/>
        </p:nvSpPr>
        <p:spPr>
          <a:xfrm>
            <a:off x="5105400" y="1439512"/>
            <a:ext cx="4808932" cy="4832092"/>
          </a:xfrm>
          <a:prstGeom prst="rect">
            <a:avLst/>
          </a:prstGeom>
          <a:noFill/>
        </p:spPr>
        <p:txBody>
          <a:bodyPr wrap="square" rtlCol="0">
            <a:spAutoFit/>
          </a:bodyPr>
          <a:lstStyle/>
          <a:p>
            <a:pPr lvl="2"/>
            <a:r>
              <a:rPr lang="en-US" sz="2800" dirty="0"/>
              <a:t>Communicate</a:t>
            </a:r>
          </a:p>
          <a:p>
            <a:pPr lvl="2"/>
            <a:endParaRPr lang="en-US" sz="2800" dirty="0"/>
          </a:p>
          <a:p>
            <a:pPr lvl="2"/>
            <a:r>
              <a:rPr lang="en-US" sz="2800" dirty="0"/>
              <a:t>Listen</a:t>
            </a:r>
          </a:p>
          <a:p>
            <a:pPr lvl="2"/>
            <a:endParaRPr lang="en-US" sz="2800" dirty="0"/>
          </a:p>
          <a:p>
            <a:pPr lvl="2"/>
            <a:r>
              <a:rPr lang="en-US" sz="2800" dirty="0"/>
              <a:t>Connect Through Feedback</a:t>
            </a:r>
          </a:p>
          <a:p>
            <a:pPr lvl="2"/>
            <a:endParaRPr lang="en-US" sz="2800" dirty="0"/>
          </a:p>
          <a:p>
            <a:pPr lvl="2"/>
            <a:r>
              <a:rPr lang="en-US" sz="2800" dirty="0"/>
              <a:t>Respond Quickly</a:t>
            </a:r>
          </a:p>
          <a:p>
            <a:pPr lvl="2"/>
            <a:endParaRPr lang="en-US" sz="2800" dirty="0"/>
          </a:p>
          <a:p>
            <a:pPr algn="ctr"/>
            <a:endParaRPr lang="en-US" sz="2800" i="1" dirty="0"/>
          </a:p>
          <a:p>
            <a:pPr algn="ctr"/>
            <a:endParaRPr lang="en-US" sz="2800" i="1" dirty="0"/>
          </a:p>
        </p:txBody>
      </p:sp>
      <p:sp>
        <p:nvSpPr>
          <p:cNvPr id="3" name="Oval 2"/>
          <p:cNvSpPr/>
          <p:nvPr/>
        </p:nvSpPr>
        <p:spPr>
          <a:xfrm>
            <a:off x="5344885" y="1524000"/>
            <a:ext cx="446315"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1</a:t>
            </a:r>
          </a:p>
        </p:txBody>
      </p:sp>
      <p:sp>
        <p:nvSpPr>
          <p:cNvPr id="5" name="Oval 4"/>
          <p:cNvSpPr/>
          <p:nvPr/>
        </p:nvSpPr>
        <p:spPr>
          <a:xfrm>
            <a:off x="5344885" y="2362200"/>
            <a:ext cx="446315"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2</a:t>
            </a:r>
          </a:p>
        </p:txBody>
      </p:sp>
      <p:sp>
        <p:nvSpPr>
          <p:cNvPr id="6" name="Oval 5"/>
          <p:cNvSpPr/>
          <p:nvPr/>
        </p:nvSpPr>
        <p:spPr>
          <a:xfrm>
            <a:off x="5334000" y="3276600"/>
            <a:ext cx="446315"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3</a:t>
            </a:r>
          </a:p>
        </p:txBody>
      </p:sp>
      <p:sp>
        <p:nvSpPr>
          <p:cNvPr id="7" name="Oval 6"/>
          <p:cNvSpPr/>
          <p:nvPr/>
        </p:nvSpPr>
        <p:spPr>
          <a:xfrm>
            <a:off x="5344885" y="4495800"/>
            <a:ext cx="446315"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4</a:t>
            </a:r>
          </a:p>
        </p:txBody>
      </p:sp>
      <p:sp>
        <p:nvSpPr>
          <p:cNvPr id="10" name="TextBox 9"/>
          <p:cNvSpPr txBox="1"/>
          <p:nvPr/>
        </p:nvSpPr>
        <p:spPr>
          <a:xfrm>
            <a:off x="5474238" y="50969"/>
            <a:ext cx="2387155" cy="769441"/>
          </a:xfrm>
          <a:prstGeom prst="rect">
            <a:avLst/>
          </a:prstGeom>
          <a:noFill/>
        </p:spPr>
        <p:txBody>
          <a:bodyPr wrap="square" rtlCol="0">
            <a:spAutoFit/>
          </a:bodyPr>
          <a:lstStyle/>
          <a:p>
            <a:r>
              <a:rPr lang="en-US" sz="4400" b="1" dirty="0">
                <a:latin typeface="+mj-lt"/>
              </a:rPr>
              <a:t> </a:t>
            </a:r>
            <a:endParaRPr lang="en-US" sz="3200" i="1" dirty="0"/>
          </a:p>
        </p:txBody>
      </p:sp>
      <p:sp>
        <p:nvSpPr>
          <p:cNvPr id="2" name="Rectangle 1"/>
          <p:cNvSpPr/>
          <p:nvPr/>
        </p:nvSpPr>
        <p:spPr>
          <a:xfrm>
            <a:off x="228600" y="253425"/>
            <a:ext cx="6420925" cy="584775"/>
          </a:xfrm>
          <a:prstGeom prst="rect">
            <a:avLst/>
          </a:prstGeom>
        </p:spPr>
        <p:txBody>
          <a:bodyPr wrap="none">
            <a:spAutoFit/>
          </a:bodyPr>
          <a:lstStyle/>
          <a:p>
            <a:r>
              <a:rPr lang="en-US" sz="3200" b="1" dirty="0"/>
              <a:t>OWNING THE RESIDENT EXPERIENCE</a:t>
            </a:r>
            <a:endParaRPr lang="en-US" sz="3200" dirty="0"/>
          </a:p>
        </p:txBody>
      </p:sp>
    </p:spTree>
    <p:extLst>
      <p:ext uri="{BB962C8B-B14F-4D97-AF65-F5344CB8AC3E}">
        <p14:creationId xmlns:p14="http://schemas.microsoft.com/office/powerpoint/2010/main" val="512681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364" y="1295401"/>
            <a:ext cx="9111576" cy="4217125"/>
          </a:xfrm>
        </p:spPr>
      </p:pic>
      <p:sp>
        <p:nvSpPr>
          <p:cNvPr id="5" name="Oval 4"/>
          <p:cNvSpPr/>
          <p:nvPr/>
        </p:nvSpPr>
        <p:spPr>
          <a:xfrm>
            <a:off x="5624112" y="2752541"/>
            <a:ext cx="236862" cy="2423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6" name="Oval 5"/>
          <p:cNvSpPr/>
          <p:nvPr/>
        </p:nvSpPr>
        <p:spPr>
          <a:xfrm>
            <a:off x="4509573" y="2631355"/>
            <a:ext cx="236862" cy="2423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7" name="Oval 6"/>
          <p:cNvSpPr/>
          <p:nvPr/>
        </p:nvSpPr>
        <p:spPr>
          <a:xfrm>
            <a:off x="4746435" y="2908238"/>
            <a:ext cx="236862" cy="2423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8" name="Oval 7"/>
          <p:cNvSpPr/>
          <p:nvPr/>
        </p:nvSpPr>
        <p:spPr>
          <a:xfrm>
            <a:off x="8022118" y="3029423"/>
            <a:ext cx="236862" cy="2423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9" name="Oval 8"/>
          <p:cNvSpPr/>
          <p:nvPr/>
        </p:nvSpPr>
        <p:spPr>
          <a:xfrm>
            <a:off x="8686802" y="2752540"/>
            <a:ext cx="236862" cy="2423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a:t>
            </a:r>
          </a:p>
        </p:txBody>
      </p:sp>
      <p:sp>
        <p:nvSpPr>
          <p:cNvPr id="10" name="Oval 9"/>
          <p:cNvSpPr/>
          <p:nvPr/>
        </p:nvSpPr>
        <p:spPr>
          <a:xfrm>
            <a:off x="8200223" y="2752539"/>
            <a:ext cx="236862" cy="2423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a:t>
            </a:r>
          </a:p>
        </p:txBody>
      </p:sp>
      <p:sp>
        <p:nvSpPr>
          <p:cNvPr id="11" name="Oval 10"/>
          <p:cNvSpPr/>
          <p:nvPr/>
        </p:nvSpPr>
        <p:spPr>
          <a:xfrm>
            <a:off x="7460257" y="2464265"/>
            <a:ext cx="236862" cy="2423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a:t>
            </a:r>
          </a:p>
        </p:txBody>
      </p:sp>
      <p:sp>
        <p:nvSpPr>
          <p:cNvPr id="12" name="Oval 11"/>
          <p:cNvSpPr/>
          <p:nvPr/>
        </p:nvSpPr>
        <p:spPr>
          <a:xfrm>
            <a:off x="8173962" y="2394492"/>
            <a:ext cx="236862" cy="2423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8</a:t>
            </a:r>
          </a:p>
        </p:txBody>
      </p:sp>
      <p:sp>
        <p:nvSpPr>
          <p:cNvPr id="13" name="Oval 12"/>
          <p:cNvSpPr/>
          <p:nvPr/>
        </p:nvSpPr>
        <p:spPr>
          <a:xfrm>
            <a:off x="7103769" y="2408262"/>
            <a:ext cx="236862" cy="2423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9</a:t>
            </a:r>
          </a:p>
        </p:txBody>
      </p:sp>
      <p:sp>
        <p:nvSpPr>
          <p:cNvPr id="14" name="Oval 13"/>
          <p:cNvSpPr/>
          <p:nvPr/>
        </p:nvSpPr>
        <p:spPr>
          <a:xfrm>
            <a:off x="6628486" y="2221894"/>
            <a:ext cx="236862" cy="2423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10</a:t>
            </a:r>
          </a:p>
        </p:txBody>
      </p:sp>
      <p:sp>
        <p:nvSpPr>
          <p:cNvPr id="15" name="Oval 14"/>
          <p:cNvSpPr/>
          <p:nvPr/>
        </p:nvSpPr>
        <p:spPr>
          <a:xfrm>
            <a:off x="5835271" y="2106215"/>
            <a:ext cx="236862" cy="2423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11</a:t>
            </a:r>
          </a:p>
        </p:txBody>
      </p:sp>
      <p:sp>
        <p:nvSpPr>
          <p:cNvPr id="16" name="Oval 15"/>
          <p:cNvSpPr/>
          <p:nvPr/>
        </p:nvSpPr>
        <p:spPr>
          <a:xfrm>
            <a:off x="3994535" y="2408262"/>
            <a:ext cx="236862" cy="2423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12</a:t>
            </a:r>
          </a:p>
        </p:txBody>
      </p:sp>
      <p:sp>
        <p:nvSpPr>
          <p:cNvPr id="17" name="Oval 16"/>
          <p:cNvSpPr/>
          <p:nvPr/>
        </p:nvSpPr>
        <p:spPr>
          <a:xfrm>
            <a:off x="109253" y="2267794"/>
            <a:ext cx="236862" cy="2423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13</a:t>
            </a:r>
          </a:p>
        </p:txBody>
      </p:sp>
      <p:sp>
        <p:nvSpPr>
          <p:cNvPr id="19" name="TextBox 18"/>
          <p:cNvSpPr txBox="1"/>
          <p:nvPr/>
        </p:nvSpPr>
        <p:spPr>
          <a:xfrm>
            <a:off x="1780326" y="5659493"/>
            <a:ext cx="5560305" cy="369332"/>
          </a:xfrm>
          <a:prstGeom prst="rect">
            <a:avLst/>
          </a:prstGeom>
          <a:noFill/>
        </p:spPr>
        <p:txBody>
          <a:bodyPr wrap="none" rtlCol="0">
            <a:spAutoFit/>
          </a:bodyPr>
          <a:lstStyle/>
          <a:p>
            <a:r>
              <a:rPr lang="en-US" dirty="0"/>
              <a:t>13 apartments communities within 1 mile of one another</a:t>
            </a:r>
          </a:p>
        </p:txBody>
      </p:sp>
      <p:sp>
        <p:nvSpPr>
          <p:cNvPr id="20" name="Title 1"/>
          <p:cNvSpPr>
            <a:spLocks noGrp="1"/>
          </p:cNvSpPr>
          <p:nvPr>
            <p:ph type="title"/>
          </p:nvPr>
        </p:nvSpPr>
        <p:spPr>
          <a:xfrm>
            <a:off x="109253" y="129335"/>
            <a:ext cx="9066306" cy="1325563"/>
          </a:xfrm>
        </p:spPr>
        <p:txBody>
          <a:bodyPr>
            <a:noAutofit/>
          </a:bodyPr>
          <a:lstStyle/>
          <a:p>
            <a:r>
              <a:rPr lang="en-US" sz="3200" b="1" dirty="0"/>
              <a:t>CUSTOMER EXPERIENCE SEPARATES YOU </a:t>
            </a:r>
            <a:br>
              <a:rPr lang="en-US" sz="3200" b="1" dirty="0"/>
            </a:br>
            <a:r>
              <a:rPr lang="en-US" sz="3200" b="1" dirty="0"/>
              <a:t>FROM THE COMPETITION</a:t>
            </a:r>
          </a:p>
        </p:txBody>
      </p:sp>
    </p:spTree>
    <p:extLst>
      <p:ext uri="{BB962C8B-B14F-4D97-AF65-F5344CB8AC3E}">
        <p14:creationId xmlns:p14="http://schemas.microsoft.com/office/powerpoint/2010/main" val="16323396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33400" y="1066800"/>
            <a:ext cx="4169229" cy="4169229"/>
          </a:xfrm>
          <a:prstGeom prst="rect">
            <a:avLst/>
          </a:prstGeom>
          <a:solidFill>
            <a:srgbClr val="00B050"/>
          </a:solidFill>
          <a:ln w="38100" cap="sq">
            <a:solidFill>
              <a:srgbClr val="000000"/>
            </a:solidFill>
            <a:prstDash val="solid"/>
            <a:miter lim="800000"/>
          </a:ln>
          <a:effectLst>
            <a:outerShdw blurRad="50800" dist="38100" dir="2700000" algn="tl" rotWithShape="0">
              <a:srgbClr val="000000">
                <a:alpha val="43000"/>
              </a:srgbClr>
            </a:outerShdw>
          </a:effectLst>
        </p:spPr>
      </p:pic>
      <p:pic>
        <p:nvPicPr>
          <p:cNvPr id="3076" name="Picture 4" descr="https://sp.yimg.com/xj/th?id=OIP.M56c7b85eae305b29cf3acf3a97eaa793H0&amp;pid=15.1&amp;P=0&amp;w=300&amp;h=3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905000"/>
            <a:ext cx="3670300" cy="27527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8600" y="177225"/>
            <a:ext cx="6420925" cy="584775"/>
          </a:xfrm>
          <a:prstGeom prst="rect">
            <a:avLst/>
          </a:prstGeom>
        </p:spPr>
        <p:txBody>
          <a:bodyPr wrap="none">
            <a:spAutoFit/>
          </a:bodyPr>
          <a:lstStyle/>
          <a:p>
            <a:r>
              <a:rPr lang="en-US" sz="3200" b="1" dirty="0"/>
              <a:t>OWNING THE RESIDENT EXPERIENCE</a:t>
            </a:r>
            <a:endParaRPr lang="en-US" sz="3200" dirty="0"/>
          </a:p>
        </p:txBody>
      </p:sp>
    </p:spTree>
    <p:extLst>
      <p:ext uri="{BB962C8B-B14F-4D97-AF65-F5344CB8AC3E}">
        <p14:creationId xmlns:p14="http://schemas.microsoft.com/office/powerpoint/2010/main" val="29670912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1281178"/>
            <a:ext cx="9144000" cy="1107996"/>
          </a:xfrm>
          <a:prstGeom prst="rect">
            <a:avLst/>
          </a:prstGeom>
          <a:noFill/>
        </p:spPr>
        <p:txBody>
          <a:bodyPr wrap="square" rtlCol="0">
            <a:spAutoFit/>
          </a:bodyPr>
          <a:lstStyle/>
          <a:p>
            <a:pPr algn="ctr"/>
            <a:r>
              <a:rPr lang="en-US" sz="6600" b="1" dirty="0">
                <a:solidFill>
                  <a:srgbClr val="3DA351"/>
                </a:solidFill>
                <a:latin typeface="Jenna Sue"/>
                <a:cs typeface="Jenna Sue"/>
              </a:rPr>
              <a:t>Thank you! Want to learn more?</a:t>
            </a:r>
          </a:p>
        </p:txBody>
      </p:sp>
      <p:sp>
        <p:nvSpPr>
          <p:cNvPr id="11" name="TextBox 10"/>
          <p:cNvSpPr txBox="1"/>
          <p:nvPr/>
        </p:nvSpPr>
        <p:spPr>
          <a:xfrm>
            <a:off x="2" y="3509333"/>
            <a:ext cx="9143999" cy="1569660"/>
          </a:xfrm>
          <a:prstGeom prst="rect">
            <a:avLst/>
          </a:prstGeom>
          <a:noFill/>
        </p:spPr>
        <p:txBody>
          <a:bodyPr wrap="square" rtlCol="0">
            <a:spAutoFit/>
          </a:bodyPr>
          <a:lstStyle/>
          <a:p>
            <a:pPr algn="ctr"/>
            <a:r>
              <a:rPr lang="en-US" sz="2400" dirty="0">
                <a:solidFill>
                  <a:srgbClr val="3DA351"/>
                </a:solidFill>
              </a:rPr>
              <a:t>Call Danielle Walker @ 847-707-2472</a:t>
            </a:r>
          </a:p>
          <a:p>
            <a:pPr algn="ctr"/>
            <a:r>
              <a:rPr lang="en-US" sz="2400" dirty="0">
                <a:solidFill>
                  <a:srgbClr val="3DA351"/>
                </a:solidFill>
              </a:rPr>
              <a:t>Or email me </a:t>
            </a:r>
          </a:p>
          <a:p>
            <a:pPr algn="ctr"/>
            <a:r>
              <a:rPr lang="en-US" sz="2400" dirty="0">
                <a:solidFill>
                  <a:srgbClr val="3DA351"/>
                </a:solidFill>
              </a:rPr>
              <a:t>dwalker@epmsonline.com</a:t>
            </a:r>
          </a:p>
          <a:p>
            <a:pPr algn="ctr"/>
            <a:endParaRPr lang="en-US" sz="2400" dirty="0">
              <a:solidFill>
                <a:srgbClr val="3DA351"/>
              </a:solidFill>
            </a:endParaRPr>
          </a:p>
        </p:txBody>
      </p:sp>
      <p:pic>
        <p:nvPicPr>
          <p:cNvPr id="15" name="Picture 14"/>
          <p:cNvPicPr>
            <a:picLocks noChangeAspect="1"/>
          </p:cNvPicPr>
          <p:nvPr/>
        </p:nvPicPr>
        <p:blipFill>
          <a:blip r:embed="rId3"/>
          <a:stretch>
            <a:fillRect/>
          </a:stretch>
        </p:blipFill>
        <p:spPr>
          <a:xfrm>
            <a:off x="6841811" y="5726709"/>
            <a:ext cx="2089537" cy="833766"/>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714" y="5976069"/>
            <a:ext cx="3604051" cy="584406"/>
          </a:xfrm>
          <a:prstGeom prst="rect">
            <a:avLst/>
          </a:prstGeom>
        </p:spPr>
      </p:pic>
      <p:sp>
        <p:nvSpPr>
          <p:cNvPr id="17" name="TextBox 16"/>
          <p:cNvSpPr txBox="1"/>
          <p:nvPr/>
        </p:nvSpPr>
        <p:spPr>
          <a:xfrm>
            <a:off x="182916" y="6560475"/>
            <a:ext cx="1585306" cy="276999"/>
          </a:xfrm>
          <a:prstGeom prst="rect">
            <a:avLst/>
          </a:prstGeom>
          <a:noFill/>
        </p:spPr>
        <p:txBody>
          <a:bodyPr wrap="none" rtlCol="0">
            <a:spAutoFit/>
          </a:bodyPr>
          <a:lstStyle/>
          <a:p>
            <a:r>
              <a:rPr lang="en-US" sz="1200" dirty="0"/>
              <a:t>www.epmsonline.com</a:t>
            </a:r>
          </a:p>
        </p:txBody>
      </p:sp>
      <p:sp>
        <p:nvSpPr>
          <p:cNvPr id="19" name="TextBox 18"/>
          <p:cNvSpPr txBox="1"/>
          <p:nvPr/>
        </p:nvSpPr>
        <p:spPr>
          <a:xfrm>
            <a:off x="7400255" y="6560475"/>
            <a:ext cx="1679947" cy="276999"/>
          </a:xfrm>
          <a:prstGeom prst="rect">
            <a:avLst/>
          </a:prstGeom>
          <a:noFill/>
        </p:spPr>
        <p:txBody>
          <a:bodyPr wrap="square" rtlCol="0">
            <a:spAutoFit/>
          </a:bodyPr>
          <a:lstStyle/>
          <a:p>
            <a:r>
              <a:rPr lang="en-US" sz="1200" dirty="0"/>
              <a:t>www.rentersvoice.com</a:t>
            </a:r>
          </a:p>
        </p:txBody>
      </p:sp>
    </p:spTree>
    <p:extLst>
      <p:ext uri="{BB962C8B-B14F-4D97-AF65-F5344CB8AC3E}">
        <p14:creationId xmlns:p14="http://schemas.microsoft.com/office/powerpoint/2010/main" val="1018614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1219200"/>
            <a:ext cx="5029200" cy="4108010"/>
          </a:xfrm>
          <a:prstGeom prst="rect">
            <a:avLst/>
          </a:prstGeom>
        </p:spPr>
      </p:pic>
    </p:spTree>
    <p:extLst>
      <p:ext uri="{BB962C8B-B14F-4D97-AF65-F5344CB8AC3E}">
        <p14:creationId xmlns:p14="http://schemas.microsoft.com/office/powerpoint/2010/main" val="31010326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rotWithShape="1">
          <a:blip r:embed="rId3" cstate="print">
            <a:extLst>
              <a:ext uri="{28A0092B-C50C-407E-A947-70E740481C1C}">
                <a14:useLocalDpi xmlns:a14="http://schemas.microsoft.com/office/drawing/2010/main" val="0"/>
              </a:ext>
            </a:extLst>
          </a:blip>
          <a:srcRect l="2015"/>
          <a:stretch/>
        </p:blipFill>
        <p:spPr>
          <a:xfrm>
            <a:off x="1143000" y="990600"/>
            <a:ext cx="6835966" cy="4729964"/>
          </a:xfrm>
          <a:prstGeom prst="rect">
            <a:avLst/>
          </a:prstGeom>
          <a:ln w="228600" cap="sq" cmpd="thickThin">
            <a:solidFill>
              <a:srgbClr val="000000"/>
            </a:solidFill>
            <a:prstDash val="solid"/>
            <a:miter lim="800000"/>
          </a:ln>
          <a:effectLst>
            <a:innerShdw blurRad="76200">
              <a:srgbClr val="000000"/>
            </a:innerShdw>
          </a:effectLst>
        </p:spPr>
      </p:pic>
      <p:sp>
        <p:nvSpPr>
          <p:cNvPr id="3" name="Title 1"/>
          <p:cNvSpPr>
            <a:spLocks noGrp="1"/>
          </p:cNvSpPr>
          <p:nvPr>
            <p:ph type="title"/>
          </p:nvPr>
        </p:nvSpPr>
        <p:spPr>
          <a:xfrm>
            <a:off x="228600" y="-152400"/>
            <a:ext cx="9855200" cy="1325563"/>
          </a:xfrm>
        </p:spPr>
        <p:txBody>
          <a:bodyPr>
            <a:normAutofit/>
          </a:bodyPr>
          <a:lstStyle/>
          <a:p>
            <a:pPr algn="l"/>
            <a:r>
              <a:rPr lang="en-US" sz="3200" b="1" dirty="0"/>
              <a:t>CREATING EMOTIONAL CONNECTIONS</a:t>
            </a:r>
          </a:p>
        </p:txBody>
      </p:sp>
    </p:spTree>
    <p:extLst>
      <p:ext uri="{BB962C8B-B14F-4D97-AF65-F5344CB8AC3E}">
        <p14:creationId xmlns:p14="http://schemas.microsoft.com/office/powerpoint/2010/main" val="3571419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917" y="878192"/>
            <a:ext cx="2477767" cy="5024458"/>
          </a:xfrm>
          <a:prstGeom prst="rect">
            <a:avLst/>
          </a:prstGeom>
        </p:spPr>
      </p:pic>
      <p:pic>
        <p:nvPicPr>
          <p:cNvPr id="5" name="Picture 4" descr="Screen Clipping"/>
          <p:cNvPicPr>
            <a:picLocks noChangeAspect="1"/>
          </p:cNvPicPr>
          <p:nvPr/>
        </p:nvPicPr>
        <p:blipFill rotWithShape="1">
          <a:blip r:embed="rId4" cstate="print">
            <a:extLst>
              <a:ext uri="{28A0092B-C50C-407E-A947-70E740481C1C}">
                <a14:useLocalDpi xmlns:a14="http://schemas.microsoft.com/office/drawing/2010/main" val="0"/>
              </a:ext>
            </a:extLst>
          </a:blip>
          <a:srcRect l="14170" t="32694" r="6442"/>
          <a:stretch/>
        </p:blipFill>
        <p:spPr>
          <a:xfrm>
            <a:off x="6172200" y="1905000"/>
            <a:ext cx="1887147" cy="2309951"/>
          </a:xfrm>
          <a:prstGeom prst="rect">
            <a:avLst/>
          </a:prstGeom>
        </p:spPr>
      </p:pic>
      <p:pic>
        <p:nvPicPr>
          <p:cNvPr id="7" name="Picture 6"/>
          <p:cNvPicPr>
            <a:picLocks noChangeAspect="1"/>
          </p:cNvPicPr>
          <p:nvPr/>
        </p:nvPicPr>
        <p:blipFill>
          <a:blip r:embed="rId5"/>
          <a:stretch>
            <a:fillRect/>
          </a:stretch>
        </p:blipFill>
        <p:spPr>
          <a:xfrm>
            <a:off x="6529127" y="1219200"/>
            <a:ext cx="1173291" cy="526648"/>
          </a:xfrm>
          <a:prstGeom prst="rect">
            <a:avLst/>
          </a:prstGeom>
        </p:spPr>
      </p:pic>
      <p:sp>
        <p:nvSpPr>
          <p:cNvPr id="9" name="TextBox 8"/>
          <p:cNvSpPr txBox="1"/>
          <p:nvPr/>
        </p:nvSpPr>
        <p:spPr>
          <a:xfrm>
            <a:off x="304800" y="215451"/>
            <a:ext cx="9749610" cy="584775"/>
          </a:xfrm>
          <a:prstGeom prst="rect">
            <a:avLst/>
          </a:prstGeom>
          <a:noFill/>
        </p:spPr>
        <p:txBody>
          <a:bodyPr wrap="square" rtlCol="0">
            <a:spAutoFit/>
          </a:bodyPr>
          <a:lstStyle/>
          <a:p>
            <a:r>
              <a:rPr lang="en-US" sz="3200" b="1" dirty="0"/>
              <a:t>CREATING EMOTIONAL CONNECTIONS</a:t>
            </a:r>
            <a:endParaRPr lang="en-US" sz="3200" dirty="0"/>
          </a:p>
        </p:txBody>
      </p:sp>
      <p:pic>
        <p:nvPicPr>
          <p:cNvPr id="2" name="Picture 1"/>
          <p:cNvPicPr>
            <a:picLocks noChangeAspect="1"/>
          </p:cNvPicPr>
          <p:nvPr/>
        </p:nvPicPr>
        <p:blipFill rotWithShape="1">
          <a:blip r:embed="rId6"/>
          <a:srcRect l="1" r="40938"/>
          <a:stretch/>
        </p:blipFill>
        <p:spPr>
          <a:xfrm>
            <a:off x="3352800" y="878192"/>
            <a:ext cx="2225656" cy="5024458"/>
          </a:xfrm>
          <a:prstGeom prst="rect">
            <a:avLst/>
          </a:prstGeom>
        </p:spPr>
      </p:pic>
    </p:spTree>
    <p:extLst>
      <p:ext uri="{BB962C8B-B14F-4D97-AF65-F5344CB8AC3E}">
        <p14:creationId xmlns:p14="http://schemas.microsoft.com/office/powerpoint/2010/main" val="601806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8" descr="Krispy Kreme Doughnuts"/>
          <p:cNvSpPr>
            <a:spLocks noChangeAspect="1" noChangeArrowheads="1"/>
          </p:cNvSpPr>
          <p:nvPr/>
        </p:nvSpPr>
        <p:spPr bwMode="auto">
          <a:xfrm>
            <a:off x="155575" y="-808038"/>
            <a:ext cx="4762500" cy="16859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8" name="Picture 14" descr="krispy kreme donuts photo: Hot Donuts Now! HotDonutsNow.jpg"/>
          <p:cNvPicPr>
            <a:picLocks noChangeAspect="1" noChangeArrowheads="1"/>
          </p:cNvPicPr>
          <p:nvPr/>
        </p:nvPicPr>
        <p:blipFill rotWithShape="1">
          <a:blip r:embed="rId3">
            <a:extLst>
              <a:ext uri="{28A0092B-C50C-407E-A947-70E740481C1C}">
                <a14:useLocalDpi xmlns:a14="http://schemas.microsoft.com/office/drawing/2010/main" val="0"/>
              </a:ext>
            </a:extLst>
          </a:blip>
          <a:srcRect l="1" r="4000" b="9565"/>
          <a:stretch/>
        </p:blipFill>
        <p:spPr bwMode="auto">
          <a:xfrm>
            <a:off x="726831" y="3124200"/>
            <a:ext cx="2549769" cy="22098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Krispy Kreme Opening 20 More Shops in Southern California | NBC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3453053"/>
            <a:ext cx="3688257" cy="206389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Krispy Kreme Doughnu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7104" y="877888"/>
            <a:ext cx="4762500" cy="1685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640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9855200" cy="1325563"/>
          </a:xfrm>
        </p:spPr>
        <p:txBody>
          <a:bodyPr>
            <a:normAutofit/>
          </a:bodyPr>
          <a:lstStyle/>
          <a:p>
            <a:pPr algn="l"/>
            <a:r>
              <a:rPr lang="en-US" sz="3200" b="1" dirty="0"/>
              <a:t>GENERATING POSITIVE WORDS / SOCIAL MEDIA</a:t>
            </a:r>
            <a:br>
              <a:rPr lang="en-US" sz="3200" dirty="0"/>
            </a:br>
            <a:endParaRPr lang="en-US" sz="3200" b="1" dirty="0"/>
          </a:p>
        </p:txBody>
      </p:sp>
      <p:pic>
        <p:nvPicPr>
          <p:cNvPr id="4098" name="Picture 2" descr="facebook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4838699"/>
            <a:ext cx="1028700" cy="102870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witter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4848224"/>
            <a:ext cx="1019175" cy="101917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FREE New Instagram Vector Logo 2013 (new font) | Marina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0" y="4876800"/>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6"/>
          <a:srcRect l="3061" t="12698"/>
          <a:stretch/>
        </p:blipFill>
        <p:spPr>
          <a:xfrm>
            <a:off x="1026289" y="914400"/>
            <a:ext cx="7239000" cy="3667125"/>
          </a:xfrm>
          <a:prstGeom prst="rect">
            <a:avLst/>
          </a:prstGeom>
        </p:spPr>
      </p:pic>
    </p:spTree>
    <p:extLst>
      <p:ext uri="{BB962C8B-B14F-4D97-AF65-F5344CB8AC3E}">
        <p14:creationId xmlns:p14="http://schemas.microsoft.com/office/powerpoint/2010/main" val="37289786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127145" y="2209800"/>
            <a:ext cx="3048000" cy="13773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a:solidFill>
                  <a:srgbClr val="00B050"/>
                </a:solidFill>
              </a:rPr>
              <a:t>“People Don’t Buy For Logical Reasons, They Buy for Emotional Reasons”</a:t>
            </a:r>
          </a:p>
        </p:txBody>
      </p:sp>
      <p:sp>
        <p:nvSpPr>
          <p:cNvPr id="2" name="TextBox 1"/>
          <p:cNvSpPr txBox="1"/>
          <p:nvPr/>
        </p:nvSpPr>
        <p:spPr>
          <a:xfrm>
            <a:off x="1905000" y="5199013"/>
            <a:ext cx="1143262" cy="369332"/>
          </a:xfrm>
          <a:prstGeom prst="rect">
            <a:avLst/>
          </a:prstGeom>
          <a:noFill/>
        </p:spPr>
        <p:txBody>
          <a:bodyPr wrap="none" rtlCol="0">
            <a:spAutoFit/>
          </a:bodyPr>
          <a:lstStyle/>
          <a:p>
            <a:r>
              <a:rPr lang="en-US" dirty="0"/>
              <a:t>- Zig Ziglar</a:t>
            </a:r>
          </a:p>
        </p:txBody>
      </p:sp>
      <p:pic>
        <p:nvPicPr>
          <p:cNvPr id="34" name="Picture 33"/>
          <p:cNvPicPr>
            <a:picLocks noChangeAspect="1"/>
          </p:cNvPicPr>
          <p:nvPr/>
        </p:nvPicPr>
        <p:blipFill>
          <a:blip r:embed="rId3"/>
          <a:stretch>
            <a:fillRect/>
          </a:stretch>
        </p:blipFill>
        <p:spPr>
          <a:xfrm>
            <a:off x="3120470" y="228600"/>
            <a:ext cx="5796426" cy="5791200"/>
          </a:xfrm>
          <a:prstGeom prst="rect">
            <a:avLst/>
          </a:prstGeom>
        </p:spPr>
      </p:pic>
    </p:spTree>
    <p:extLst>
      <p:ext uri="{BB962C8B-B14F-4D97-AF65-F5344CB8AC3E}">
        <p14:creationId xmlns:p14="http://schemas.microsoft.com/office/powerpoint/2010/main" val="2006314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12697</TotalTime>
  <Words>3566</Words>
  <Application>Microsoft Office PowerPoint</Application>
  <PresentationFormat>On-screen Show (4:3)</PresentationFormat>
  <Paragraphs>253</Paragraphs>
  <Slides>31</Slides>
  <Notes>31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Arial</vt:lpstr>
      <vt:lpstr>Berlin Sans FB</vt:lpstr>
      <vt:lpstr>Calibri</vt:lpstr>
      <vt:lpstr>Engravers MT</vt:lpstr>
      <vt:lpstr>Jenna Sue</vt:lpstr>
      <vt:lpstr>Times New Roman</vt:lpstr>
      <vt:lpstr>Wingdings</vt:lpstr>
      <vt:lpstr>Office Theme</vt:lpstr>
      <vt:lpstr>PowerPoint Presentation</vt:lpstr>
      <vt:lpstr>PowerPoint Presentation</vt:lpstr>
      <vt:lpstr>CUSTOMER EXPERIENCE SEPARATES YOU  FROM THE COMPETITION</vt:lpstr>
      <vt:lpstr>PowerPoint Presentation</vt:lpstr>
      <vt:lpstr>CREATING EMOTIONAL CONNECTIONS</vt:lpstr>
      <vt:lpstr>PowerPoint Presentation</vt:lpstr>
      <vt:lpstr>PowerPoint Presentation</vt:lpstr>
      <vt:lpstr>GENERATING POSITIVE WORDS / SOCIAL MEDIA </vt:lpstr>
      <vt:lpstr>PowerPoint Presentation</vt:lpstr>
      <vt:lpstr>PowerPoint Presentation</vt:lpstr>
      <vt:lpstr>OWNING THE CUSTOMER EXPERIENCE</vt:lpstr>
      <vt:lpstr>THE MOST ESSENTIAL HABIT…</vt:lpstr>
      <vt:lpstr>CONVERTING A LEAD TO PROSPECT</vt:lpstr>
      <vt:lpstr>PowerPoint Presentation</vt:lpstr>
      <vt:lpstr>PowerPoint Presentation</vt:lpstr>
      <vt:lpstr>PowerPoint Presentation</vt:lpstr>
      <vt:lpstr>CONVERTING PROSPECT TO RESIDENT</vt:lpstr>
      <vt:lpstr>What Do We Expect on Move In Day….</vt:lpstr>
      <vt:lpstr>What Do We Expect from Our Community….</vt:lpstr>
      <vt:lpstr>What Do We Expect…</vt:lpstr>
      <vt:lpstr> First Impression / Move-in Day!</vt:lpstr>
      <vt:lpstr>How Do We Own the Move In Experience </vt:lpstr>
      <vt:lpstr>RESIDENT EXPERIENCE FACTS</vt:lpstr>
      <vt:lpstr>“CONNECT  WITH  RESIDENTS THROUGH FEEDBACK”</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Misty Sanford</dc:creator>
  <cp:lastModifiedBy>Danielle Walker</cp:lastModifiedBy>
  <cp:revision>163</cp:revision>
  <cp:lastPrinted>2016-08-23T22:35:33Z</cp:lastPrinted>
  <dcterms:created xsi:type="dcterms:W3CDTF">2013-03-08T11:29:12Z</dcterms:created>
  <dcterms:modified xsi:type="dcterms:W3CDTF">2016-08-25T18:58:24Z</dcterms:modified>
</cp:coreProperties>
</file>